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42"/>
  </p:notesMasterIdLst>
  <p:handoutMasterIdLst>
    <p:handoutMasterId r:id="rId43"/>
  </p:handoutMasterIdLst>
  <p:sldIdLst>
    <p:sldId id="323" r:id="rId5"/>
    <p:sldId id="369" r:id="rId6"/>
    <p:sldId id="361" r:id="rId7"/>
    <p:sldId id="364" r:id="rId8"/>
    <p:sldId id="267" r:id="rId9"/>
    <p:sldId id="348" r:id="rId10"/>
    <p:sldId id="292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273" r:id="rId20"/>
    <p:sldId id="357" r:id="rId21"/>
    <p:sldId id="349" r:id="rId22"/>
    <p:sldId id="350" r:id="rId23"/>
    <p:sldId id="277" r:id="rId24"/>
    <p:sldId id="278" r:id="rId25"/>
    <p:sldId id="279" r:id="rId26"/>
    <p:sldId id="366" r:id="rId27"/>
    <p:sldId id="358" r:id="rId28"/>
    <p:sldId id="359" r:id="rId29"/>
    <p:sldId id="282" r:id="rId30"/>
    <p:sldId id="362" r:id="rId31"/>
    <p:sldId id="283" r:id="rId32"/>
    <p:sldId id="353" r:id="rId33"/>
    <p:sldId id="360" r:id="rId34"/>
    <p:sldId id="352" r:id="rId35"/>
    <p:sldId id="316" r:id="rId36"/>
    <p:sldId id="363" r:id="rId37"/>
    <p:sldId id="368" r:id="rId38"/>
    <p:sldId id="354" r:id="rId39"/>
    <p:sldId id="367" r:id="rId40"/>
    <p:sldId id="355" r:id="rId41"/>
  </p:sldIdLst>
  <p:sldSz cx="9144000" cy="5143500" type="screen16x9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434"/>
    <a:srgbClr val="413F3F"/>
    <a:srgbClr val="006C67"/>
    <a:srgbClr val="F9F9F9"/>
    <a:srgbClr val="3D3D3D"/>
    <a:srgbClr val="FBFBFB"/>
    <a:srgbClr val="F8F8F8"/>
    <a:srgbClr val="47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ie Tatro" userId="ec4e2b4a-5e8b-4fdd-bdaa-cd88c2ab722f" providerId="ADAL" clId="{580F24BA-F9A2-44D7-8D50-8DE74360C270}"/>
    <pc:docChg chg="undo custSel addSld delSld">
      <pc:chgData name="Angie Tatro" userId="ec4e2b4a-5e8b-4fdd-bdaa-cd88c2ab722f" providerId="ADAL" clId="{580F24BA-F9A2-44D7-8D50-8DE74360C270}" dt="2025-02-24T16:49:09.732" v="1" actId="680"/>
      <pc:docMkLst>
        <pc:docMk/>
      </pc:docMkLst>
      <pc:sldChg chg="new del">
        <pc:chgData name="Angie Tatro" userId="ec4e2b4a-5e8b-4fdd-bdaa-cd88c2ab722f" providerId="ADAL" clId="{580F24BA-F9A2-44D7-8D50-8DE74360C270}" dt="2025-02-24T16:49:09.732" v="1" actId="680"/>
        <pc:sldMkLst>
          <pc:docMk/>
          <pc:sldMk cId="2988991518" sldId="3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4_DE7049E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CA1-4C93-AD2F-9F9BE5202280}"/>
              </c:ext>
            </c:extLst>
          </c:dPt>
          <c:dPt>
            <c:idx val="1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A1-4C93-AD2F-9F9BE5202280}"/>
              </c:ext>
            </c:extLst>
          </c:dPt>
          <c:dPt>
            <c:idx val="2"/>
            <c:bubble3D val="0"/>
            <c:spPr>
              <a:solidFill>
                <a:schemeClr val="accent1">
                  <a:tint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A1-4C93-AD2F-9F9BE5202280}"/>
              </c:ext>
            </c:extLst>
          </c:dPt>
          <c:dPt>
            <c:idx val="3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A1-4C93-AD2F-9F9BE5202280}"/>
              </c:ext>
            </c:extLst>
          </c:dPt>
          <c:dPt>
            <c:idx val="4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A1-4C93-AD2F-9F9BE520228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A1-4C93-AD2F-9F9BE5202280}"/>
              </c:ext>
            </c:extLst>
          </c:dPt>
          <c:dLbls>
            <c:dLbl>
              <c:idx val="0"/>
              <c:layout>
                <c:manualLayout>
                  <c:x val="-9.2722665846525276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A1-4C93-AD2F-9F9BE5202280}"/>
                </c:ext>
              </c:extLst>
            </c:dLbl>
            <c:dLbl>
              <c:idx val="1"/>
              <c:layout>
                <c:manualLayout>
                  <c:x val="0.10192585091111839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30057063755101"/>
                      <c:h val="0.157712672405278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A1-4C93-AD2F-9F9BE5202280}"/>
                </c:ext>
              </c:extLst>
            </c:dLbl>
            <c:dLbl>
              <c:idx val="2"/>
              <c:layout>
                <c:manualLayout>
                  <c:x val="8.7252357447566251E-2"/>
                  <c:y val="0.117072707245887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D365C-01A5-46C1-ABDD-6FAEC7246131}" type="CATEGORYNAME">
                      <a:rPr lang="en-US" sz="1800"/>
                      <a:pPr>
                        <a:defRPr sz="2000"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42C01B38-9856-46A1-A522-2B3662D793F4}" type="VALUE">
                      <a:rPr lang="en-US" sz="1800" baseline="0"/>
                      <a:pPr>
                        <a:defRPr sz="2000"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11406830520918"/>
                      <c:h val="0.216396457486312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CA1-4C93-AD2F-9F9BE5202280}"/>
                </c:ext>
              </c:extLst>
            </c:dLbl>
            <c:dLbl>
              <c:idx val="3"/>
              <c:layout>
                <c:manualLayout>
                  <c:x val="7.4550197422871389E-2"/>
                  <c:y val="7.62265402038798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F7058F-8B25-4B54-AA9C-A3E7E09F7E4F}" type="CATEGORYNAME">
                      <a:rPr lang="en-US" sz="1800" smtClean="0"/>
                      <a:pPr>
                        <a:defRPr sz="2000"/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2F9AB157-93DE-420A-A07A-D45605BEF124}" type="VALUE">
                      <a:rPr lang="en-US" sz="1800" baseline="0"/>
                      <a:pPr>
                        <a:defRPr sz="2000"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29724310865023"/>
                      <c:h val="0.28608345227004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A1-4C93-AD2F-9F9BE5202280}"/>
                </c:ext>
              </c:extLst>
            </c:dLbl>
            <c:dLbl>
              <c:idx val="4"/>
              <c:layout>
                <c:manualLayout>
                  <c:x val="-0.36098094499528371"/>
                  <c:y val="-3.38419295787010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/>
                      <a:t>Trust, 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53590760239622"/>
                      <c:h val="0.120108406377420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9CA1-4C93-AD2F-9F9BE5202280}"/>
                </c:ext>
              </c:extLst>
            </c:dLbl>
            <c:dLbl>
              <c:idx val="5"/>
              <c:layout>
                <c:manualLayout>
                  <c:x val="-1.4827427821522309E-2"/>
                  <c:y val="-7.37726013414989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A1-4C93-AD2F-9F9BE52022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6"/>
                <c:pt idx="0">
                  <c:v>Other</c:v>
                </c:pt>
                <c:pt idx="1">
                  <c:v>Annuity</c:v>
                </c:pt>
                <c:pt idx="2">
                  <c:v>Retirement</c:v>
                </c:pt>
                <c:pt idx="3">
                  <c:v>Life Insurance</c:v>
                </c:pt>
                <c:pt idx="4">
                  <c:v>Trust</c:v>
                </c:pt>
                <c:pt idx="5">
                  <c:v>Will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0.01</c:v>
                </c:pt>
                <c:pt idx="1">
                  <c:v>0.06</c:v>
                </c:pt>
                <c:pt idx="2">
                  <c:v>0.15</c:v>
                </c:pt>
                <c:pt idx="3">
                  <c:v>0.16</c:v>
                </c:pt>
                <c:pt idx="4">
                  <c:v>0.22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A1-4C93-AD2F-9F9BE52022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3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55A0D2-60F5-3ADB-E6C3-0793E426D4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2682C-229A-B347-2C09-84E07E6626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EA61719C-8704-43E9-9623-C01652E7EA6A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C142C-1B1D-7167-7FBB-B2345BE3E7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ADCAA-F607-2474-8C69-62FC162AB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5458CA7-1C80-47DC-960B-8A29657ED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5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C48EFE04-28F7-45D2-A3DA-2BF198FFF65F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B29D8763-9F49-4797-BD93-1087499D6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D8763-9F49-4797-BD93-1087499D6E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7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D8763-9F49-4797-BD93-1087499D6E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61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7B27D-BCD1-402B-8E98-445C5EA73D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1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D8763-9F49-4797-BD93-1087499D6E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9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7550"/>
            <a:ext cx="641826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44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7550"/>
            <a:ext cx="641826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56C79-5A63-4A6D-9355-06B7D91004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5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7550"/>
            <a:ext cx="641826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56C79-5A63-4A6D-9355-06B7D91004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18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D8763-9F49-4797-BD93-1087499D6E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05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D8763-9F49-4797-BD93-1087499D6E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6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5" name="Google Shape;975;p6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9" tIns="47097" rIns="94219" bIns="47097" anchor="t" anchorCtr="0">
            <a:noAutofit/>
          </a:bodyPr>
          <a:lstStyle/>
          <a:p>
            <a:endParaRPr/>
          </a:p>
        </p:txBody>
      </p:sp>
      <p:sp>
        <p:nvSpPr>
          <p:cNvPr id="976" name="Google Shape;976;p6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9" tIns="47097" rIns="94219" bIns="47097" anchor="b" anchorCtr="0">
            <a:noAutofit/>
          </a:bodyPr>
          <a:lstStyle/>
          <a:p>
            <a:fld id="{00000000-1234-1234-1234-123412341234}" type="slidenum">
              <a:rPr lang="en-US"/>
              <a:pPr/>
              <a:t>32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D8763-9F49-4797-BD93-1087499D6E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D8763-9F49-4797-BD93-1087499D6E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68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D8763-9F49-4797-BD93-1087499D6E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5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D8763-9F49-4797-BD93-1087499D6E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7550"/>
            <a:ext cx="641826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717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D8763-9F49-4797-BD93-1087499D6E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3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D8763-9F49-4797-BD93-1087499D6E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3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D8763-9F49-4797-BD93-1087499D6E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7550"/>
            <a:ext cx="641826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56C79-5A63-4A6D-9355-06B7D9100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50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7550"/>
            <a:ext cx="6418262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b="0" i="0">
              <a:solidFill>
                <a:srgbClr val="000000"/>
              </a:solidFill>
              <a:effectLst/>
              <a:highlight>
                <a:srgbClr val="E3DBCE"/>
              </a:highlight>
              <a:latin typeface="komet"/>
            </a:endParaRPr>
          </a:p>
          <a:p>
            <a:endParaRPr lang="en-US" b="0" i="0">
              <a:solidFill>
                <a:srgbClr val="000000"/>
              </a:solidFill>
              <a:effectLst/>
              <a:highlight>
                <a:srgbClr val="E3DBCE"/>
              </a:highlight>
              <a:latin typeface="kome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56C79-5A63-4A6D-9355-06B7D9100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6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724" y="2807975"/>
            <a:ext cx="6071920" cy="11367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413F3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724" y="4115768"/>
            <a:ext cx="6071920" cy="4747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413F3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450392-AA48-CE97-4E5B-99B207DA67F1}"/>
              </a:ext>
            </a:extLst>
          </p:cNvPr>
          <p:cNvSpPr/>
          <p:nvPr userDrawn="1"/>
        </p:nvSpPr>
        <p:spPr>
          <a:xfrm>
            <a:off x="-6350" y="1"/>
            <a:ext cx="9144000" cy="1153750"/>
          </a:xfrm>
          <a:prstGeom prst="rect">
            <a:avLst/>
          </a:prstGeom>
          <a:solidFill>
            <a:srgbClr val="006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91FFC-FA8E-7174-05D3-A5A0F045DDB3}"/>
              </a:ext>
            </a:extLst>
          </p:cNvPr>
          <p:cNvSpPr/>
          <p:nvPr userDrawn="1"/>
        </p:nvSpPr>
        <p:spPr>
          <a:xfrm>
            <a:off x="-6350" y="1153750"/>
            <a:ext cx="9144000" cy="69056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37149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558" y="3159627"/>
            <a:ext cx="3179389" cy="392425"/>
          </a:xfrm>
        </p:spPr>
        <p:txBody>
          <a:bodyPr anchor="b">
            <a:normAutofit/>
          </a:bodyPr>
          <a:lstStyle>
            <a:lvl1pPr algn="l">
              <a:defRPr sz="2000">
                <a:solidFill>
                  <a:srgbClr val="413F3F"/>
                </a:solidFill>
                <a:latin typeface="Proxima Nova Th" panose="02000506030000020004" pitchFamily="50" charset="0"/>
              </a:defRPr>
            </a:lvl1pPr>
          </a:lstStyle>
          <a:p>
            <a:r>
              <a:rPr lang="en-US"/>
              <a:t>First last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4810" y="3505200"/>
            <a:ext cx="3180720" cy="695739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13F3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Title</a:t>
            </a:r>
          </a:p>
          <a:p>
            <a:r>
              <a:rPr lang="en-US"/>
              <a:t>email@wichitafoundation.org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450392-AA48-CE97-4E5B-99B207DA67F1}"/>
              </a:ext>
            </a:extLst>
          </p:cNvPr>
          <p:cNvSpPr/>
          <p:nvPr userDrawn="1"/>
        </p:nvSpPr>
        <p:spPr>
          <a:xfrm>
            <a:off x="-6350" y="1"/>
            <a:ext cx="9144000" cy="1153750"/>
          </a:xfrm>
          <a:prstGeom prst="rect">
            <a:avLst/>
          </a:prstGeom>
          <a:solidFill>
            <a:srgbClr val="006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91FFC-FA8E-7174-05D3-A5A0F045DDB3}"/>
              </a:ext>
            </a:extLst>
          </p:cNvPr>
          <p:cNvSpPr/>
          <p:nvPr userDrawn="1"/>
        </p:nvSpPr>
        <p:spPr>
          <a:xfrm>
            <a:off x="-6350" y="1153750"/>
            <a:ext cx="9144000" cy="69056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858A6-8EA3-89C1-7FD9-6A34642A8BB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54677" y="1921402"/>
            <a:ext cx="2476450" cy="2476450"/>
          </a:xfrm>
          <a:prstGeom prst="ellipse">
            <a:avLst/>
          </a:prstGeom>
          <a:ln w="57150">
            <a:solidFill>
              <a:srgbClr val="F1B434"/>
            </a:solidFill>
          </a:ln>
        </p:spPr>
        <p:txBody>
          <a:bodyPr anchor="ctr"/>
          <a:lstStyle>
            <a:lvl1pPr marL="58738" indent="0" algn="ctr">
              <a:buNone/>
              <a:defRPr/>
            </a:lvl1pPr>
          </a:lstStyle>
          <a:p>
            <a:r>
              <a:rPr lang="en-US"/>
              <a:t>Headshot image</a:t>
            </a:r>
          </a:p>
        </p:txBody>
      </p:sp>
    </p:spTree>
    <p:extLst>
      <p:ext uri="{BB962C8B-B14F-4D97-AF65-F5344CB8AC3E}">
        <p14:creationId xmlns:p14="http://schemas.microsoft.com/office/powerpoint/2010/main" val="183486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59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1049628" y="354720"/>
            <a:ext cx="7259398" cy="1081739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/>
              <a:t>The Title for a Standard Slide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8"/>
          </p:nvPr>
        </p:nvSpPr>
        <p:spPr>
          <a:xfrm>
            <a:off x="1049628" y="1625103"/>
            <a:ext cx="7259398" cy="3185022"/>
          </a:xfrm>
          <a:prstGeom prst="rect">
            <a:avLst/>
          </a:prstGeom>
        </p:spPr>
        <p:txBody>
          <a:bodyPr vert="horz"/>
          <a:lstStyle>
            <a:lvl1pPr marL="238125" indent="-219456">
              <a:spcBef>
                <a:spcPts val="825"/>
              </a:spcBef>
              <a:buSzPct val="89000"/>
              <a:buFontTx/>
              <a:buBlip>
                <a:blip r:embed="rId2"/>
              </a:buBlip>
              <a:defRPr sz="2250" b="1" cap="none" baseline="0">
                <a:latin typeface="Georgia"/>
                <a:cs typeface="Georgia"/>
              </a:defRPr>
            </a:lvl1pPr>
            <a:lvl2pPr indent="-133731">
              <a:spcBef>
                <a:spcPts val="375"/>
              </a:spcBef>
              <a:defRPr sz="2025" b="1" cap="none" baseline="0">
                <a:latin typeface="Georgia"/>
                <a:cs typeface="Georgia"/>
              </a:defRPr>
            </a:lvl2pPr>
            <a:lvl3pPr indent="-133731">
              <a:spcBef>
                <a:spcPts val="375"/>
              </a:spcBef>
              <a:defRPr sz="2025" b="1" cap="none" baseline="0">
                <a:latin typeface="Georgia"/>
                <a:cs typeface="Georgia"/>
              </a:defRPr>
            </a:lvl3pPr>
            <a:lvl4pPr indent="-133731">
              <a:spcBef>
                <a:spcPts val="375"/>
              </a:spcBef>
              <a:defRPr sz="2025" b="1" cap="none" baseline="0">
                <a:latin typeface="Georgia"/>
                <a:cs typeface="Georgia"/>
              </a:defRPr>
            </a:lvl4pPr>
            <a:lvl5pPr indent="-133731">
              <a:spcBef>
                <a:spcPts val="375"/>
              </a:spcBef>
              <a:defRPr sz="2025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6623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1049628" y="401095"/>
            <a:ext cx="6463586" cy="1599380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/>
              <a:t>Title for the Two Column Layout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9628" y="2345288"/>
            <a:ext cx="3469232" cy="32316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1050" b="1" cap="all" spc="113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/>
              <a:t>This is the subtitle for the following bulleted list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839794" y="2345288"/>
            <a:ext cx="3469232" cy="32316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1050" b="1" cap="all" spc="113" baseline="0" dirty="0" smtClean="0">
                <a:solidFill>
                  <a:srgbClr val="1A1718"/>
                </a:solidFill>
                <a:latin typeface="Verdana"/>
                <a:ea typeface="Klavika"/>
                <a:cs typeface="Verdana"/>
              </a:defRPr>
            </a:lvl1pPr>
          </a:lstStyle>
          <a:p>
            <a:pPr marL="0" lvl="0" indent="0" algn="l">
              <a:spcBef>
                <a:spcPts val="0"/>
              </a:spcBef>
              <a:buFontTx/>
              <a:buNone/>
            </a:pPr>
            <a:r>
              <a:rPr lang="en-US"/>
              <a:t>This is the subtitle for the following 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1049628" y="2836896"/>
            <a:ext cx="3469232" cy="1962647"/>
          </a:xfrm>
          <a:prstGeom prst="rect">
            <a:avLst/>
          </a:prstGeom>
        </p:spPr>
        <p:txBody>
          <a:bodyPr vert="horz"/>
          <a:lstStyle>
            <a:lvl1pPr marL="238125" indent="-150876">
              <a:spcBef>
                <a:spcPts val="825"/>
              </a:spcBef>
              <a:buSzPct val="89000"/>
              <a:buFontTx/>
              <a:buBlip>
                <a:blip r:embed="rId2"/>
              </a:buBlip>
              <a:defRPr sz="1350" b="1" cap="none" baseline="0">
                <a:latin typeface="Georgia"/>
                <a:cs typeface="Georgia"/>
              </a:defRPr>
            </a:lvl1pPr>
            <a:lvl2pPr indent="-99441">
              <a:spcBef>
                <a:spcPts val="150"/>
              </a:spcBef>
              <a:spcAft>
                <a:spcPts val="225"/>
              </a:spcAft>
              <a:defRPr sz="1200" b="1" cap="none" baseline="0">
                <a:latin typeface="Georgia"/>
                <a:cs typeface="Georgia"/>
              </a:defRPr>
            </a:lvl2pPr>
            <a:lvl3pPr indent="-99441">
              <a:spcBef>
                <a:spcPts val="150"/>
              </a:spcBef>
              <a:spcAft>
                <a:spcPts val="225"/>
              </a:spcAft>
              <a:defRPr sz="1200" b="1" cap="none" baseline="0">
                <a:latin typeface="Georgia"/>
                <a:cs typeface="Georgia"/>
              </a:defRPr>
            </a:lvl3pPr>
            <a:lvl4pPr indent="-99441">
              <a:spcBef>
                <a:spcPts val="150"/>
              </a:spcBef>
              <a:spcAft>
                <a:spcPts val="225"/>
              </a:spcAft>
              <a:defRPr sz="1200" b="1" cap="none" baseline="0">
                <a:latin typeface="Georgia"/>
                <a:cs typeface="Georgia"/>
              </a:defRPr>
            </a:lvl4pPr>
            <a:lvl5pPr indent="-99441">
              <a:spcBef>
                <a:spcPts val="150"/>
              </a:spcBef>
              <a:spcAft>
                <a:spcPts val="225"/>
              </a:spcAft>
              <a:defRPr sz="12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839793" y="2836896"/>
            <a:ext cx="3469232" cy="1962647"/>
          </a:xfrm>
          <a:prstGeom prst="rect">
            <a:avLst/>
          </a:prstGeom>
        </p:spPr>
        <p:txBody>
          <a:bodyPr vert="horz"/>
          <a:lstStyle>
            <a:lvl1pPr marL="238125" indent="-150876">
              <a:spcBef>
                <a:spcPts val="825"/>
              </a:spcBef>
              <a:buSzPct val="89000"/>
              <a:buFontTx/>
              <a:buBlip>
                <a:blip r:embed="rId2"/>
              </a:buBlip>
              <a:defRPr sz="1350" b="1" cap="none" baseline="0">
                <a:latin typeface="Georgia"/>
                <a:cs typeface="Georgia"/>
              </a:defRPr>
            </a:lvl1pPr>
            <a:lvl2pPr indent="-99441">
              <a:spcBef>
                <a:spcPts val="150"/>
              </a:spcBef>
              <a:spcAft>
                <a:spcPts val="225"/>
              </a:spcAft>
              <a:defRPr sz="1200" b="1" cap="none" baseline="0">
                <a:latin typeface="Georgia"/>
                <a:cs typeface="Georgia"/>
              </a:defRPr>
            </a:lvl2pPr>
            <a:lvl3pPr indent="-99441">
              <a:spcBef>
                <a:spcPts val="150"/>
              </a:spcBef>
              <a:spcAft>
                <a:spcPts val="225"/>
              </a:spcAft>
              <a:defRPr sz="1200" b="1" cap="none" baseline="0">
                <a:latin typeface="Georgia"/>
                <a:cs typeface="Georgia"/>
              </a:defRPr>
            </a:lvl3pPr>
            <a:lvl4pPr indent="-99441">
              <a:spcBef>
                <a:spcPts val="150"/>
              </a:spcBef>
              <a:spcAft>
                <a:spcPts val="225"/>
              </a:spcAft>
              <a:defRPr sz="1200" b="1" cap="none" baseline="0">
                <a:latin typeface="Georgia"/>
                <a:cs typeface="Georgia"/>
              </a:defRPr>
            </a:lvl4pPr>
            <a:lvl5pPr indent="-99441">
              <a:spcBef>
                <a:spcPts val="150"/>
              </a:spcBef>
              <a:spcAft>
                <a:spcPts val="225"/>
              </a:spcAft>
              <a:defRPr sz="1200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10345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9"/>
          <p:cNvSpPr>
            <a:spLocks noGrp="1"/>
          </p:cNvSpPr>
          <p:nvPr>
            <p:ph type="title" hasCustomPrompt="1"/>
          </p:nvPr>
        </p:nvSpPr>
        <p:spPr>
          <a:xfrm>
            <a:off x="1049628" y="354720"/>
            <a:ext cx="7259398" cy="1081739"/>
          </a:xfrm>
          <a:prstGeom prst="rect">
            <a:avLst/>
          </a:prstGeom>
        </p:spPr>
        <p:txBody>
          <a:bodyPr anchor="b"/>
          <a:lstStyle>
            <a:lvl1pPr>
              <a:defRPr lang="en-US" dirty="0"/>
            </a:lvl1pPr>
          </a:lstStyle>
          <a:p>
            <a:pPr lvl="0" algn="l"/>
            <a:r>
              <a:rPr lang="en-US"/>
              <a:t>The Title for a Standard Slide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8"/>
          </p:nvPr>
        </p:nvSpPr>
        <p:spPr>
          <a:xfrm>
            <a:off x="1049628" y="1625103"/>
            <a:ext cx="7259398" cy="3185022"/>
          </a:xfrm>
          <a:prstGeom prst="rect">
            <a:avLst/>
          </a:prstGeom>
        </p:spPr>
        <p:txBody>
          <a:bodyPr vert="horz"/>
          <a:lstStyle>
            <a:lvl1pPr marL="238125" indent="-219456">
              <a:spcBef>
                <a:spcPts val="825"/>
              </a:spcBef>
              <a:buSzPct val="89000"/>
              <a:buFontTx/>
              <a:buBlip>
                <a:blip r:embed="rId2"/>
              </a:buBlip>
              <a:defRPr sz="2250" b="1" cap="none" baseline="0">
                <a:latin typeface="Georgia"/>
                <a:cs typeface="Georgia"/>
              </a:defRPr>
            </a:lvl1pPr>
            <a:lvl2pPr indent="-133731">
              <a:spcBef>
                <a:spcPts val="375"/>
              </a:spcBef>
              <a:defRPr sz="2025" b="1" cap="none" baseline="0">
                <a:latin typeface="Georgia"/>
                <a:cs typeface="Georgia"/>
              </a:defRPr>
            </a:lvl2pPr>
            <a:lvl3pPr indent="-133731">
              <a:spcBef>
                <a:spcPts val="375"/>
              </a:spcBef>
              <a:defRPr sz="2025" b="1" cap="none" baseline="0">
                <a:latin typeface="Georgia"/>
                <a:cs typeface="Georgia"/>
              </a:defRPr>
            </a:lvl3pPr>
            <a:lvl4pPr indent="-133731">
              <a:spcBef>
                <a:spcPts val="375"/>
              </a:spcBef>
              <a:defRPr sz="2025" b="1" cap="none" baseline="0">
                <a:latin typeface="Georgia"/>
                <a:cs typeface="Georgia"/>
              </a:defRPr>
            </a:lvl4pPr>
            <a:lvl5pPr indent="-133731">
              <a:spcBef>
                <a:spcPts val="375"/>
              </a:spcBef>
              <a:defRPr sz="2025" b="1" cap="none" baseline="0"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98990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-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29" y="532486"/>
            <a:ext cx="7869073" cy="461101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33927" y="206370"/>
            <a:ext cx="7869074" cy="145424"/>
          </a:xfr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lang="en-US" sz="1050" cap="all" spc="113" baseline="0" dirty="0">
                <a:solidFill>
                  <a:srgbClr val="1A1718"/>
                </a:solidFill>
                <a:latin typeface="Verdana"/>
                <a:cs typeface="Verdana"/>
              </a:defRPr>
            </a:lvl1pPr>
          </a:lstStyle>
          <a:p>
            <a:pPr marL="0" lvl="0" indent="0" algn="r">
              <a:spcBef>
                <a:spcPts val="0"/>
              </a:spcBef>
              <a:buSzPct val="75000"/>
              <a:buFontTx/>
              <a:buNone/>
            </a:pPr>
            <a:r>
              <a:rPr lang="en-US"/>
              <a:t>| Caption for the content (type a vertical line at its beginning please)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309643" y="883623"/>
            <a:ext cx="7249761" cy="3878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cap="none" baseline="0">
                <a:latin typeface="Georgia"/>
                <a:cs typeface="Georgia"/>
              </a:defRPr>
            </a:lvl1pPr>
          </a:lstStyle>
          <a:p>
            <a:pPr lvl="0"/>
            <a:r>
              <a:rPr lang="en-US"/>
              <a:t>Use this space for charts, graphs, or tables</a:t>
            </a:r>
          </a:p>
        </p:txBody>
      </p:sp>
      <p:pic>
        <p:nvPicPr>
          <p:cNvPr id="8" name="Picture 7" descr="page-numb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19" y="4297446"/>
            <a:ext cx="854273" cy="854273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8702674" y="4805022"/>
            <a:ext cx="432371" cy="273844"/>
          </a:xfrm>
          <a:prstGeom prst="rect">
            <a:avLst/>
          </a:prstGeom>
        </p:spPr>
        <p:txBody>
          <a:bodyPr vert="horz" lIns="34290" tIns="17145" rIns="34290" bIns="17145" rtlCol="0" anchor="ctr"/>
          <a:lstStyle>
            <a:lvl1pPr algn="ctr" defTabSz="825500">
              <a:defRPr sz="4800" b="0" i="0">
                <a:solidFill>
                  <a:schemeClr val="bg1"/>
                </a:solidFill>
                <a:latin typeface="Knockout-HTF47-Bantamweigh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B4248846-83F3-B44C-96F3-1EEA89008C15}" type="slidenum">
              <a:rPr lang="en-US" sz="1350" b="1" smtClean="0">
                <a:latin typeface="Verdana"/>
                <a:cs typeface="Verdana"/>
              </a:rPr>
              <a:pPr/>
              <a:t>‹#›</a:t>
            </a:fld>
            <a:endParaRPr lang="en-US" sz="1350" b="1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04403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3356"/>
            <a:ext cx="7886700" cy="994172"/>
          </a:xfrm>
        </p:spPr>
        <p:txBody>
          <a:bodyPr/>
          <a:lstStyle>
            <a:lvl1pPr>
              <a:defRPr>
                <a:latin typeface="Proxima Nova Th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5235"/>
            <a:ext cx="7886700" cy="2362522"/>
          </a:xfrm>
        </p:spPr>
        <p:txBody>
          <a:bodyPr/>
          <a:lstStyle>
            <a:lvl1pPr>
              <a:buClr>
                <a:srgbClr val="F1B434"/>
              </a:buClr>
              <a:buSzPct val="100000"/>
              <a:defRPr/>
            </a:lvl1pPr>
            <a:lvl2pPr marL="688975" indent="-230188">
              <a:buClr>
                <a:srgbClr val="413F3F"/>
              </a:buClr>
              <a:buFont typeface="Courier New" panose="02070309020205020404" pitchFamily="49" charset="0"/>
              <a:buChar char="o"/>
              <a:defRPr/>
            </a:lvl2pPr>
            <a:lvl3pPr>
              <a:buClr>
                <a:srgbClr val="F1B434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Google Shape;181;p28">
            <a:extLst>
              <a:ext uri="{FF2B5EF4-FFF2-40B4-BE49-F238E27FC236}">
                <a16:creationId xmlns:a16="http://schemas.microsoft.com/office/drawing/2014/main" id="{AA7B5104-CC32-DF2B-D79E-2B8EB16018BE}"/>
              </a:ext>
            </a:extLst>
          </p:cNvPr>
          <p:cNvSpPr/>
          <p:nvPr userDrawn="1"/>
        </p:nvSpPr>
        <p:spPr>
          <a:xfrm>
            <a:off x="-5700" y="4567249"/>
            <a:ext cx="9155400" cy="604200"/>
          </a:xfrm>
          <a:prstGeom prst="rect">
            <a:avLst/>
          </a:prstGeom>
          <a:solidFill>
            <a:srgbClr val="006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84;p28">
            <a:extLst>
              <a:ext uri="{FF2B5EF4-FFF2-40B4-BE49-F238E27FC236}">
                <a16:creationId xmlns:a16="http://schemas.microsoft.com/office/drawing/2014/main" id="{16CCF6A5-A6F4-B33C-392F-09806B353C00}"/>
              </a:ext>
            </a:extLst>
          </p:cNvPr>
          <p:cNvSpPr/>
          <p:nvPr userDrawn="1"/>
        </p:nvSpPr>
        <p:spPr>
          <a:xfrm>
            <a:off x="-11400" y="4537425"/>
            <a:ext cx="9155400" cy="69000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59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06C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4;p30">
            <a:extLst>
              <a:ext uri="{FF2B5EF4-FFF2-40B4-BE49-F238E27FC236}">
                <a16:creationId xmlns:a16="http://schemas.microsoft.com/office/drawing/2014/main" id="{265D6137-5C0F-925E-7798-F583CCC8BB4C}"/>
              </a:ext>
            </a:extLst>
          </p:cNvPr>
          <p:cNvSpPr/>
          <p:nvPr userDrawn="1"/>
        </p:nvSpPr>
        <p:spPr>
          <a:xfrm>
            <a:off x="-5839025" y="0"/>
            <a:ext cx="7967946" cy="5143499"/>
          </a:xfrm>
          <a:custGeom>
            <a:avLst/>
            <a:gdLst/>
            <a:ahLst/>
            <a:cxnLst/>
            <a:rect l="l" t="t" r="r" b="b"/>
            <a:pathLst>
              <a:path w="20343" h="6348" extrusionOk="0">
                <a:moveTo>
                  <a:pt x="0" y="0"/>
                </a:moveTo>
                <a:lnTo>
                  <a:pt x="0" y="6347"/>
                </a:lnTo>
                <a:lnTo>
                  <a:pt x="18933" y="6347"/>
                </a:lnTo>
                <a:lnTo>
                  <a:pt x="20343" y="3174"/>
                </a:lnTo>
                <a:lnTo>
                  <a:pt x="18933" y="0"/>
                </a:lnTo>
                <a:close/>
              </a:path>
            </a:pathLst>
          </a:custGeom>
          <a:solidFill>
            <a:srgbClr val="0082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1B4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D1EF00-5930-3BAA-03B9-44D035DED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03500" y="2520136"/>
            <a:ext cx="4919199" cy="5651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F1B434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8AB44CF-371E-8A3E-FAF3-71C235FF4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3499" y="1658532"/>
            <a:ext cx="4919199" cy="861604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01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46730"/>
            <a:ext cx="5189053" cy="994172"/>
          </a:xfrm>
        </p:spPr>
        <p:txBody>
          <a:bodyPr/>
          <a:lstStyle>
            <a:lvl1pPr>
              <a:defRPr>
                <a:latin typeface="Proxima Nova Th" panose="02000506030000020004" pitchFamily="50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475235"/>
            <a:ext cx="4849225" cy="2864852"/>
          </a:xfr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Google Shape;181;p28">
            <a:extLst>
              <a:ext uri="{FF2B5EF4-FFF2-40B4-BE49-F238E27FC236}">
                <a16:creationId xmlns:a16="http://schemas.microsoft.com/office/drawing/2014/main" id="{034E9312-9DE0-6F59-406C-A3F55F45CC89}"/>
              </a:ext>
            </a:extLst>
          </p:cNvPr>
          <p:cNvSpPr/>
          <p:nvPr userDrawn="1"/>
        </p:nvSpPr>
        <p:spPr>
          <a:xfrm>
            <a:off x="-5700" y="4567249"/>
            <a:ext cx="9155400" cy="604200"/>
          </a:xfrm>
          <a:prstGeom prst="rect">
            <a:avLst/>
          </a:prstGeom>
          <a:solidFill>
            <a:srgbClr val="006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84;p28">
            <a:extLst>
              <a:ext uri="{FF2B5EF4-FFF2-40B4-BE49-F238E27FC236}">
                <a16:creationId xmlns:a16="http://schemas.microsoft.com/office/drawing/2014/main" id="{02B0C163-EA72-5407-02B8-95E2035E9DFE}"/>
              </a:ext>
            </a:extLst>
          </p:cNvPr>
          <p:cNvSpPr/>
          <p:nvPr userDrawn="1"/>
        </p:nvSpPr>
        <p:spPr>
          <a:xfrm>
            <a:off x="-11400" y="4537425"/>
            <a:ext cx="9155400" cy="69000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DED705C-1AD7-3AB7-5220-3AF5B853F8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7875" y="-1"/>
            <a:ext cx="4076400" cy="4606426"/>
          </a:xfrm>
          <a:prstGeom prst="parallelogram">
            <a:avLst>
              <a:gd name="adj" fmla="val 10149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1941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24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24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181;p28">
            <a:extLst>
              <a:ext uri="{FF2B5EF4-FFF2-40B4-BE49-F238E27FC236}">
                <a16:creationId xmlns:a16="http://schemas.microsoft.com/office/drawing/2014/main" id="{2FB63234-A7D5-9526-820B-8245B03EEF27}"/>
              </a:ext>
            </a:extLst>
          </p:cNvPr>
          <p:cNvSpPr/>
          <p:nvPr userDrawn="1"/>
        </p:nvSpPr>
        <p:spPr>
          <a:xfrm>
            <a:off x="-5700" y="4567249"/>
            <a:ext cx="9155400" cy="604200"/>
          </a:xfrm>
          <a:prstGeom prst="rect">
            <a:avLst/>
          </a:prstGeom>
          <a:solidFill>
            <a:srgbClr val="006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84;p28">
            <a:extLst>
              <a:ext uri="{FF2B5EF4-FFF2-40B4-BE49-F238E27FC236}">
                <a16:creationId xmlns:a16="http://schemas.microsoft.com/office/drawing/2014/main" id="{9861DA43-2D54-A296-DABE-34E927ECB3B7}"/>
              </a:ext>
            </a:extLst>
          </p:cNvPr>
          <p:cNvSpPr/>
          <p:nvPr userDrawn="1"/>
        </p:nvSpPr>
        <p:spPr>
          <a:xfrm>
            <a:off x="-11400" y="4537425"/>
            <a:ext cx="9155400" cy="69000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36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Google Shape;181;p28">
            <a:extLst>
              <a:ext uri="{FF2B5EF4-FFF2-40B4-BE49-F238E27FC236}">
                <a16:creationId xmlns:a16="http://schemas.microsoft.com/office/drawing/2014/main" id="{2FB63234-A7D5-9526-820B-8245B03EEF27}"/>
              </a:ext>
            </a:extLst>
          </p:cNvPr>
          <p:cNvSpPr/>
          <p:nvPr userDrawn="1"/>
        </p:nvSpPr>
        <p:spPr>
          <a:xfrm>
            <a:off x="-5700" y="4567249"/>
            <a:ext cx="9155400" cy="604200"/>
          </a:xfrm>
          <a:prstGeom prst="rect">
            <a:avLst/>
          </a:prstGeom>
          <a:solidFill>
            <a:srgbClr val="006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84;p28">
            <a:extLst>
              <a:ext uri="{FF2B5EF4-FFF2-40B4-BE49-F238E27FC236}">
                <a16:creationId xmlns:a16="http://schemas.microsoft.com/office/drawing/2014/main" id="{9861DA43-2D54-A296-DABE-34E927ECB3B7}"/>
              </a:ext>
            </a:extLst>
          </p:cNvPr>
          <p:cNvSpPr/>
          <p:nvPr userDrawn="1"/>
        </p:nvSpPr>
        <p:spPr>
          <a:xfrm>
            <a:off x="-11400" y="4537425"/>
            <a:ext cx="9155400" cy="69000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4C85B5E-D072-FCEA-3680-7A533E7834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0660" y="2019338"/>
            <a:ext cx="6685723" cy="1151819"/>
          </a:xfrm>
        </p:spPr>
        <p:txBody>
          <a:bodyPr>
            <a:normAutofit/>
          </a:bodyPr>
          <a:lstStyle>
            <a:lvl1pPr marL="58738" indent="0">
              <a:buNone/>
              <a:defRPr sz="3200" b="0" i="0">
                <a:latin typeface="Proxima Nova Extrabold" panose="020B0604020202020204" charset="0"/>
              </a:defRPr>
            </a:lvl1pPr>
            <a:lvl2pPr marL="460375" indent="0">
              <a:buNone/>
              <a:defRPr/>
            </a:lvl2pPr>
          </a:lstStyle>
          <a:p>
            <a:pPr lvl="0"/>
            <a:r>
              <a:rPr lang="en-US"/>
              <a:t>Insert a quote or catchy phrase here. Keep it in a sentence or less.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9DA25-D252-D97E-0AF8-01FE0BE006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729" y="1643677"/>
            <a:ext cx="781050" cy="751322"/>
          </a:xfrm>
        </p:spPr>
        <p:txBody>
          <a:bodyPr anchor="t">
            <a:noAutofit/>
          </a:bodyPr>
          <a:lstStyle>
            <a:lvl1pPr marL="58738" indent="0" algn="l">
              <a:buNone/>
              <a:defRPr sz="9600">
                <a:solidFill>
                  <a:srgbClr val="F1B434"/>
                </a:solidFill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7B7DC03-AA3F-81AB-91D5-7348F90E7E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5858" y="2394999"/>
            <a:ext cx="781050" cy="751322"/>
          </a:xfrm>
        </p:spPr>
        <p:txBody>
          <a:bodyPr anchor="t">
            <a:noAutofit/>
          </a:bodyPr>
          <a:lstStyle>
            <a:lvl1pPr marL="58738" indent="0" algn="l">
              <a:buNone/>
              <a:defRPr sz="9600">
                <a:solidFill>
                  <a:srgbClr val="F1B434"/>
                </a:solidFill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60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Google Shape;181;p28">
            <a:extLst>
              <a:ext uri="{FF2B5EF4-FFF2-40B4-BE49-F238E27FC236}">
                <a16:creationId xmlns:a16="http://schemas.microsoft.com/office/drawing/2014/main" id="{0E2729B9-422A-715D-F8EF-B6E0212E60AA}"/>
              </a:ext>
            </a:extLst>
          </p:cNvPr>
          <p:cNvSpPr/>
          <p:nvPr userDrawn="1"/>
        </p:nvSpPr>
        <p:spPr>
          <a:xfrm>
            <a:off x="-5700" y="4567249"/>
            <a:ext cx="9155400" cy="604200"/>
          </a:xfrm>
          <a:prstGeom prst="rect">
            <a:avLst/>
          </a:prstGeom>
          <a:solidFill>
            <a:srgbClr val="006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4;p28">
            <a:extLst>
              <a:ext uri="{FF2B5EF4-FFF2-40B4-BE49-F238E27FC236}">
                <a16:creationId xmlns:a16="http://schemas.microsoft.com/office/drawing/2014/main" id="{C6DD47A0-7096-D58A-0FCF-4DCF0692004D}"/>
              </a:ext>
            </a:extLst>
          </p:cNvPr>
          <p:cNvSpPr/>
          <p:nvPr userDrawn="1"/>
        </p:nvSpPr>
        <p:spPr>
          <a:xfrm>
            <a:off x="-11400" y="4537425"/>
            <a:ext cx="9155400" cy="69000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51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E65B7D-1C22-2984-D515-D76A6CC1B176}"/>
              </a:ext>
            </a:extLst>
          </p:cNvPr>
          <p:cNvSpPr/>
          <p:nvPr userDrawn="1"/>
        </p:nvSpPr>
        <p:spPr>
          <a:xfrm>
            <a:off x="-6350" y="1"/>
            <a:ext cx="9144000" cy="1153750"/>
          </a:xfrm>
          <a:prstGeom prst="rect">
            <a:avLst/>
          </a:prstGeom>
          <a:solidFill>
            <a:srgbClr val="006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98E7A6-4F07-45A2-9383-4F9361500A6F}"/>
              </a:ext>
            </a:extLst>
          </p:cNvPr>
          <p:cNvSpPr/>
          <p:nvPr userDrawn="1"/>
        </p:nvSpPr>
        <p:spPr>
          <a:xfrm>
            <a:off x="-6350" y="1153750"/>
            <a:ext cx="9144000" cy="69056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080"/>
            <a:ext cx="7886700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B69F80-E17A-5CDA-7C99-3E6C310D8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350" y="1222806"/>
            <a:ext cx="9150350" cy="3920694"/>
          </a:xfrm>
        </p:spPr>
        <p:txBody>
          <a:bodyPr/>
          <a:lstStyle>
            <a:lvl1pPr marL="58738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9356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Google Shape;181;p28">
            <a:extLst>
              <a:ext uri="{FF2B5EF4-FFF2-40B4-BE49-F238E27FC236}">
                <a16:creationId xmlns:a16="http://schemas.microsoft.com/office/drawing/2014/main" id="{0E2729B9-422A-715D-F8EF-B6E0212E60AA}"/>
              </a:ext>
            </a:extLst>
          </p:cNvPr>
          <p:cNvSpPr/>
          <p:nvPr userDrawn="1"/>
        </p:nvSpPr>
        <p:spPr>
          <a:xfrm>
            <a:off x="-5700" y="4567249"/>
            <a:ext cx="9155400" cy="604200"/>
          </a:xfrm>
          <a:prstGeom prst="rect">
            <a:avLst/>
          </a:prstGeom>
          <a:solidFill>
            <a:srgbClr val="006C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4;p28">
            <a:extLst>
              <a:ext uri="{FF2B5EF4-FFF2-40B4-BE49-F238E27FC236}">
                <a16:creationId xmlns:a16="http://schemas.microsoft.com/office/drawing/2014/main" id="{C6DD47A0-7096-D58A-0FCF-4DCF0692004D}"/>
              </a:ext>
            </a:extLst>
          </p:cNvPr>
          <p:cNvSpPr/>
          <p:nvPr userDrawn="1"/>
        </p:nvSpPr>
        <p:spPr>
          <a:xfrm>
            <a:off x="-11400" y="4537425"/>
            <a:ext cx="9155400" cy="69000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85FB2D-8A46-7278-118F-B9A81DB786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" y="1589700"/>
            <a:ext cx="1725724" cy="1725724"/>
          </a:xfrm>
          <a:prstGeom prst="ellipse">
            <a:avLst/>
          </a:prstGeom>
          <a:noFill/>
          <a:ln w="57150">
            <a:solidFill>
              <a:srgbClr val="F1B434"/>
            </a:solidFill>
          </a:ln>
        </p:spPr>
        <p:txBody>
          <a:bodyPr/>
          <a:lstStyle>
            <a:lvl1pPr marL="58738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166CB81-0B92-8C50-F839-547DDE7019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87154" y="1589700"/>
            <a:ext cx="1725724" cy="1725724"/>
          </a:xfrm>
          <a:prstGeom prst="ellipse">
            <a:avLst/>
          </a:prstGeom>
          <a:noFill/>
          <a:ln w="57150">
            <a:solidFill>
              <a:srgbClr val="F1B434"/>
            </a:solidFill>
          </a:ln>
        </p:spPr>
        <p:txBody>
          <a:bodyPr/>
          <a:lstStyle>
            <a:lvl1pPr marL="58738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3D178E5-DE95-5008-F60B-183CF8E721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45658" y="1589700"/>
            <a:ext cx="1725724" cy="1725724"/>
          </a:xfrm>
          <a:prstGeom prst="ellipse">
            <a:avLst/>
          </a:prstGeom>
          <a:noFill/>
          <a:ln w="57150">
            <a:solidFill>
              <a:srgbClr val="F1B434"/>
            </a:solidFill>
          </a:ln>
        </p:spPr>
        <p:txBody>
          <a:bodyPr/>
          <a:lstStyle>
            <a:lvl1pPr marL="58738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4D58A2A-5E23-F665-FB37-6E91533F7A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4163" y="1589700"/>
            <a:ext cx="1725724" cy="1725724"/>
          </a:xfrm>
          <a:prstGeom prst="ellipse">
            <a:avLst/>
          </a:prstGeom>
          <a:noFill/>
          <a:ln w="57150">
            <a:solidFill>
              <a:srgbClr val="F1B434"/>
            </a:solidFill>
          </a:ln>
        </p:spPr>
        <p:txBody>
          <a:bodyPr/>
          <a:lstStyle>
            <a:lvl1pPr marL="58738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C943D06-B33C-9942-69A6-51F49A3A11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534" y="3472399"/>
            <a:ext cx="1811958" cy="264715"/>
          </a:xfrm>
        </p:spPr>
        <p:txBody>
          <a:bodyPr>
            <a:normAutofit/>
          </a:bodyPr>
          <a:lstStyle>
            <a:lvl1pPr marL="58738" indent="0" algn="ctr">
              <a:buNone/>
              <a:defRPr sz="1400" b="1">
                <a:solidFill>
                  <a:srgbClr val="413F3F"/>
                </a:solidFill>
              </a:defRPr>
            </a:lvl1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17C5E37-ED15-ED61-FF84-FD76F93EFA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534" y="3732406"/>
            <a:ext cx="1811957" cy="514916"/>
          </a:xfrm>
        </p:spPr>
        <p:txBody>
          <a:bodyPr tIns="0">
            <a:normAutofit/>
          </a:bodyPr>
          <a:lstStyle>
            <a:lvl1pPr marL="58738" indent="0" algn="ctr">
              <a:buNone/>
              <a:defRPr sz="1200" i="1"/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4454606-6D73-7D9E-03B0-0503FE4A4C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44037" y="3467694"/>
            <a:ext cx="1811958" cy="269420"/>
          </a:xfrm>
        </p:spPr>
        <p:txBody>
          <a:bodyPr>
            <a:noAutofit/>
          </a:bodyPr>
          <a:lstStyle>
            <a:lvl1pPr marL="58738" indent="0" algn="ctr">
              <a:buNone/>
              <a:defRPr sz="1400" b="1">
                <a:solidFill>
                  <a:srgbClr val="413F3F"/>
                </a:solidFill>
              </a:defRPr>
            </a:lvl1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AC996DB-22AC-732D-EAFA-162FE7679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7155" y="3732406"/>
            <a:ext cx="1725723" cy="514916"/>
          </a:xfrm>
        </p:spPr>
        <p:txBody>
          <a:bodyPr tIns="0">
            <a:normAutofit/>
          </a:bodyPr>
          <a:lstStyle>
            <a:lvl1pPr marL="58738" indent="0" algn="ctr">
              <a:buNone/>
              <a:defRPr sz="1200" i="1"/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19D11BE-F1C4-03A5-18CA-C0BCF549E6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2541" y="3465646"/>
            <a:ext cx="1811958" cy="268807"/>
          </a:xfrm>
        </p:spPr>
        <p:txBody>
          <a:bodyPr>
            <a:normAutofit/>
          </a:bodyPr>
          <a:lstStyle>
            <a:lvl1pPr marL="58738" indent="0" algn="ctr">
              <a:buNone/>
              <a:defRPr sz="1400" b="1"/>
            </a:lvl1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53AC74A-36E3-4D4A-CB57-0FD1C761EF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45659" y="3732406"/>
            <a:ext cx="1725723" cy="514916"/>
          </a:xfrm>
        </p:spPr>
        <p:txBody>
          <a:bodyPr tIns="0">
            <a:normAutofit/>
          </a:bodyPr>
          <a:lstStyle>
            <a:lvl1pPr marL="58738" indent="0" algn="ctr">
              <a:buNone/>
              <a:defRPr sz="1200" i="1"/>
            </a:lvl1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DD19994-44E4-49CA-DC10-2C49D999ED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61045" y="3467691"/>
            <a:ext cx="1811958" cy="264715"/>
          </a:xfrm>
        </p:spPr>
        <p:txBody>
          <a:bodyPr>
            <a:normAutofit/>
          </a:bodyPr>
          <a:lstStyle>
            <a:lvl1pPr marL="58738" indent="0" algn="ctr">
              <a:buNone/>
              <a:defRPr sz="1400" b="1"/>
            </a:lvl1pPr>
          </a:lstStyle>
          <a:p>
            <a:pPr lvl="0"/>
            <a:r>
              <a:rPr lang="en-US"/>
              <a:t>Name here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F0FC78F-6ECE-E25E-4BDB-E64DD43F5C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16037" y="3734453"/>
            <a:ext cx="1725723" cy="508163"/>
          </a:xfrm>
        </p:spPr>
        <p:txBody>
          <a:bodyPr tIns="0">
            <a:normAutofit/>
          </a:bodyPr>
          <a:lstStyle>
            <a:lvl1pPr marL="58738" indent="0" algn="ctr">
              <a:buNone/>
              <a:defRPr sz="1200" i="1"/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50971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3876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7" r:id="rId6"/>
    <p:sldLayoutId id="2147483665" r:id="rId7"/>
    <p:sldLayoutId id="2147483670" r:id="rId8"/>
    <p:sldLayoutId id="2147483668" r:id="rId9"/>
    <p:sldLayoutId id="2147483669" r:id="rId10"/>
    <p:sldLayoutId id="2147483666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413F3F"/>
          </a:solidFill>
          <a:latin typeface="+mj-lt"/>
          <a:ea typeface="+mj-ea"/>
          <a:cs typeface="+mj-cs"/>
        </a:defRPr>
      </a:lvl1pPr>
    </p:titleStyle>
    <p:bodyStyle>
      <a:lvl1pPr marL="341313" indent="-282575" algn="l" defTabSz="685800" rtl="0" eaLnBrk="1" latinLnBrk="0" hangingPunct="1">
        <a:lnSpc>
          <a:spcPct val="100000"/>
        </a:lnSpc>
        <a:spcBef>
          <a:spcPts val="750"/>
        </a:spcBef>
        <a:spcAft>
          <a:spcPts val="300"/>
        </a:spcAft>
        <a:buClr>
          <a:srgbClr val="F1B434"/>
        </a:buClr>
        <a:buSzPct val="100000"/>
        <a:buFont typeface="Wingdings" panose="05000000000000000000" pitchFamily="2" charset="2"/>
        <a:buChar char="l"/>
        <a:defRPr sz="1600" kern="1200">
          <a:solidFill>
            <a:srgbClr val="413F3F"/>
          </a:solidFill>
          <a:latin typeface="+mn-lt"/>
          <a:ea typeface="+mn-ea"/>
          <a:cs typeface="+mn-cs"/>
        </a:defRPr>
      </a:lvl1pPr>
      <a:lvl2pPr marL="684213" indent="-223838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Clr>
          <a:srgbClr val="413F3F"/>
        </a:buClr>
        <a:buSzPct val="115000"/>
        <a:buFont typeface="Courier New" panose="02070309020205020404" pitchFamily="49" charset="0"/>
        <a:buChar char="o"/>
        <a:defRPr sz="1600" kern="1200">
          <a:solidFill>
            <a:srgbClr val="413F3F"/>
          </a:solidFill>
          <a:latin typeface="+mn-lt"/>
          <a:ea typeface="+mn-ea"/>
          <a:cs typeface="+mn-cs"/>
        </a:defRPr>
      </a:lvl2pPr>
      <a:lvl3pPr marL="9144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Clr>
          <a:srgbClr val="F1B434"/>
        </a:buClr>
        <a:buFont typeface="Arial" panose="020B0604020202020204" pitchFamily="34" charset="0"/>
        <a:buChar char="•"/>
        <a:defRPr sz="1500" kern="1200">
          <a:solidFill>
            <a:srgbClr val="413F3F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Font typeface="Arial" panose="020B0604020202020204" pitchFamily="34" charset="0"/>
        <a:buNone/>
        <a:defRPr sz="1350" kern="1200">
          <a:solidFill>
            <a:srgbClr val="413F3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00"/>
        </a:spcAft>
        <a:buFont typeface="Arial" panose="020B0604020202020204" pitchFamily="34" charset="0"/>
        <a:buChar char="•"/>
        <a:defRPr sz="1350" kern="1200">
          <a:solidFill>
            <a:srgbClr val="413F3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_4F9C38F0.doc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009EDE-8528-284A-C714-557ED490B9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3500" y="2520136"/>
            <a:ext cx="5501813" cy="15954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i="1"/>
          </a:p>
          <a:p>
            <a:pPr>
              <a:lnSpc>
                <a:spcPct val="90000"/>
              </a:lnSpc>
            </a:pPr>
            <a:r>
              <a:rPr lang="en-US" sz="2400" i="1"/>
              <a:t>J. Michael Lamb, EMBA, CFRE (Ret.) </a:t>
            </a:r>
          </a:p>
          <a:p>
            <a:pPr>
              <a:lnSpc>
                <a:spcPct val="90000"/>
              </a:lnSpc>
            </a:pPr>
            <a:r>
              <a:rPr lang="en-US" sz="2400" i="1"/>
              <a:t>Planned Giving Consultant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F94A6-A6A4-7BC9-E5B1-D12F4F5B52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41355" y="1710146"/>
            <a:ext cx="4919199" cy="86160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Planned Giving:</a:t>
            </a:r>
            <a:br>
              <a:rPr lang="en-US" sz="3200"/>
            </a:br>
            <a:r>
              <a:rPr lang="en-US" sz="3200"/>
              <a:t>When that is not all that you do</a:t>
            </a:r>
          </a:p>
        </p:txBody>
      </p:sp>
    </p:spTree>
    <p:extLst>
      <p:ext uri="{BB962C8B-B14F-4D97-AF65-F5344CB8AC3E}">
        <p14:creationId xmlns:p14="http://schemas.microsoft.com/office/powerpoint/2010/main" val="328116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FD98-07C9-0C9C-B348-017DC7F8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Beneficiary Designations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CC887-3202-C276-C015-BA731FED7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Qualified Retirement Plans </a:t>
            </a:r>
          </a:p>
          <a:p>
            <a:pPr lvl="1"/>
            <a:r>
              <a:rPr lang="en-US"/>
              <a:t>401(k)</a:t>
            </a:r>
          </a:p>
          <a:p>
            <a:pPr lvl="1"/>
            <a:r>
              <a:rPr lang="en-US"/>
              <a:t>403(b)  (nonprofit version of 401(k) )</a:t>
            </a:r>
          </a:p>
          <a:p>
            <a:pPr lvl="1"/>
            <a:r>
              <a:rPr lang="en-US"/>
              <a:t>IRA</a:t>
            </a:r>
          </a:p>
          <a:p>
            <a:pPr marL="458787" lvl="1" indent="0">
              <a:buNone/>
            </a:pPr>
            <a:endParaRPr lang="en-US"/>
          </a:p>
          <a:p>
            <a:r>
              <a:rPr lang="en-US"/>
              <a:t>Life Insurance</a:t>
            </a:r>
          </a:p>
        </p:txBody>
      </p:sp>
    </p:spTree>
    <p:extLst>
      <p:ext uri="{BB962C8B-B14F-4D97-AF65-F5344CB8AC3E}">
        <p14:creationId xmlns:p14="http://schemas.microsoft.com/office/powerpoint/2010/main" val="240993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2CEF-54AA-2C06-B50E-CFF3E196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Beneficiary Designation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0E81-78A0-D708-6137-D4657B8E1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Retirement Plans</a:t>
            </a:r>
          </a:p>
          <a:p>
            <a:pPr lvl="1"/>
            <a:r>
              <a:rPr lang="en-US"/>
              <a:t>Revocable</a:t>
            </a:r>
          </a:p>
          <a:p>
            <a:pPr lvl="1"/>
            <a:r>
              <a:rPr lang="en-US"/>
              <a:t>Free and easy to implement</a:t>
            </a:r>
          </a:p>
          <a:p>
            <a:pPr lvl="1"/>
            <a:r>
              <a:rPr lang="en-US"/>
              <a:t>Donor remains in control of the assets</a:t>
            </a:r>
          </a:p>
          <a:p>
            <a:pPr lvl="1"/>
            <a:r>
              <a:rPr lang="en-US"/>
              <a:t>Tax avoidance</a:t>
            </a:r>
          </a:p>
          <a:p>
            <a:pPr lvl="1"/>
            <a:r>
              <a:rPr lang="en-US"/>
              <a:t>One-third of wealth is the U.S. is held by qualified retirement plans</a:t>
            </a:r>
          </a:p>
        </p:txBody>
      </p:sp>
    </p:spTree>
    <p:extLst>
      <p:ext uri="{BB962C8B-B14F-4D97-AF65-F5344CB8AC3E}">
        <p14:creationId xmlns:p14="http://schemas.microsoft.com/office/powerpoint/2010/main" val="84519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A975-A4C2-BF85-7F3D-3D25F187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IRA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5FC00-3BF6-0B39-AFEA-C2E84896E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Required Minimum Distribution at age 73</a:t>
            </a:r>
          </a:p>
          <a:p>
            <a:r>
              <a:rPr lang="en-US"/>
              <a:t>For IRA only, donor can make a Qualified Charitable Distribution at age 70 ½</a:t>
            </a:r>
          </a:p>
          <a:p>
            <a:pPr lvl="1"/>
            <a:r>
              <a:rPr lang="en-US"/>
              <a:t>QCD can meet the RMD</a:t>
            </a:r>
          </a:p>
          <a:p>
            <a:pPr lvl="1"/>
            <a:r>
              <a:rPr lang="en-US"/>
              <a:t>Donor can give up to $108,000 in 2025 to one or multiple nonprofits</a:t>
            </a:r>
          </a:p>
          <a:p>
            <a:pPr lvl="1"/>
            <a:r>
              <a:rPr lang="en-US"/>
              <a:t>QCD is tax neutral- not taxable income and no tax deduction</a:t>
            </a:r>
          </a:p>
          <a:p>
            <a:pPr lvl="1"/>
            <a:r>
              <a:rPr lang="en-US"/>
              <a:t>If you receive a QCD, the donor has self-identified that they have an IRA and that they are charitably inclined, e.g. planned giving prospect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8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DE4D-0DB6-AB4D-0155-13386933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D6B19-5DF1-62F5-6D47-56EDE37A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1318"/>
            <a:ext cx="7886700" cy="3174737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Leverages relatively modest investment in premiums toward a larger death benefit</a:t>
            </a:r>
          </a:p>
          <a:p>
            <a:r>
              <a:rPr lang="en-US"/>
              <a:t>Option for donor to gift new or existing, but no longer needed policy</a:t>
            </a:r>
          </a:p>
          <a:p>
            <a:r>
              <a:rPr lang="en-US"/>
              <a:t>Term vs Permanent policies</a:t>
            </a:r>
          </a:p>
          <a:p>
            <a:r>
              <a:rPr lang="en-US"/>
              <a:t>Nonprofit as owner vs beneficiary</a:t>
            </a:r>
          </a:p>
          <a:p>
            <a:r>
              <a:rPr lang="en-US"/>
              <a:t>Ownership requires maintenance, e.g. valuation of death benefit and cash surrender value</a:t>
            </a:r>
          </a:p>
          <a:p>
            <a:pPr marL="58738" indent="0">
              <a:buNone/>
            </a:pPr>
            <a:endParaRPr lang="en-US"/>
          </a:p>
          <a:p>
            <a:r>
              <a:rPr lang="en-US"/>
              <a:t>Gift of ownership of paid-up policy</a:t>
            </a:r>
          </a:p>
          <a:p>
            <a:pPr lvl="1"/>
            <a:r>
              <a:rPr lang="en-US"/>
              <a:t>Donor tax deduction limited to lessor of basis or replacement cost</a:t>
            </a:r>
          </a:p>
          <a:p>
            <a:pPr marL="458787" lvl="1" indent="0">
              <a:buNone/>
            </a:pPr>
            <a:endParaRPr lang="en-US"/>
          </a:p>
          <a:p>
            <a:r>
              <a:rPr lang="en-US"/>
              <a:t>Gift of ownership of partially paid-up policy</a:t>
            </a:r>
          </a:p>
          <a:p>
            <a:pPr lvl="1"/>
            <a:r>
              <a:rPr lang="en-US"/>
              <a:t>Requires ongoing premium payments</a:t>
            </a:r>
          </a:p>
          <a:p>
            <a:pPr lvl="1"/>
            <a:r>
              <a:rPr lang="en-US"/>
              <a:t>Donor tax deduction is the “interpolated terminal reserve”, roughly the cash surrender value.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73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F08B-9D62-5DA4-4996-47D0D22F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Charitable Gift Annuity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0D1AB-DF01-A636-448A-B778BAEBC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2494"/>
            <a:ext cx="7886700" cy="3324446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Simple contract through which the donor receives fixed income payments for life in exchange for charitable gift of cash or appreciated securities.</a:t>
            </a:r>
          </a:p>
          <a:p>
            <a:r>
              <a:rPr lang="en-US"/>
              <a:t>Initial gift is tax deductible.  CGA payments are partially tax deductible</a:t>
            </a:r>
          </a:p>
          <a:p>
            <a:r>
              <a:rPr lang="en-US"/>
              <a:t>CGA rate is based on donor age using actuarial tables of life expectancy (American Council on Gift Annuities).  Rate for donor age 75 is 7.0%.  Rates set so that approximately half of the initial gift will remain for the nonprofit benefit at the death of the donor.</a:t>
            </a:r>
          </a:p>
          <a:p>
            <a:r>
              <a:rPr lang="en-US"/>
              <a:t>ACGA- (acga-web.org )</a:t>
            </a:r>
          </a:p>
          <a:p>
            <a:r>
              <a:rPr lang="en-US"/>
              <a:t>Requires ongoing management of donor payments and tax reports.</a:t>
            </a:r>
          </a:p>
          <a:p>
            <a:r>
              <a:rPr lang="en-US"/>
              <a:t>CGA program management</a:t>
            </a:r>
          </a:p>
          <a:p>
            <a:pPr lvl="1"/>
            <a:r>
              <a:rPr lang="en-US" err="1"/>
              <a:t>Everence</a:t>
            </a:r>
            <a:r>
              <a:rPr lang="en-US"/>
              <a:t> Foundation</a:t>
            </a:r>
          </a:p>
          <a:p>
            <a:pPr lvl="1"/>
            <a:r>
              <a:rPr lang="en-US"/>
              <a:t>National Gift Annuity Foundation ( nationalgiftannuity.org 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6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D864A-216C-D1D6-EA27-1D4B67F9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Other- POD and TOD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D6128-B67C-52EB-9220-71FFAFE95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1800"/>
              <a:t>Payable on Death- Bank accounts</a:t>
            </a:r>
          </a:p>
          <a:p>
            <a:endParaRPr lang="en-US" sz="1800"/>
          </a:p>
          <a:p>
            <a:r>
              <a:rPr lang="en-US" sz="1800"/>
              <a:t>Transferable on Death- Brokerage accounts, real property, real estate*</a:t>
            </a:r>
          </a:p>
        </p:txBody>
      </p:sp>
    </p:spTree>
    <p:extLst>
      <p:ext uri="{BB962C8B-B14F-4D97-AF65-F5344CB8AC3E}">
        <p14:creationId xmlns:p14="http://schemas.microsoft.com/office/powerpoint/2010/main" val="41219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rgbClr val="FFCA0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95" y="1630176"/>
            <a:ext cx="1593084" cy="1593084"/>
          </a:xfrm>
          <a:prstGeom prst="rect">
            <a:avLst/>
          </a:prstGeom>
          <a:solidFill>
            <a:sysClr val="window" lastClr="FFFFFF">
              <a:alpha val="61000"/>
            </a:sysClr>
          </a:solidFill>
          <a:scene3d>
            <a:camera prst="orthographicFront">
              <a:rot lat="0" lon="0" rev="15600002"/>
            </a:camera>
            <a:lightRig rig="threePt" dir="t"/>
          </a:scene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E8397A-518C-0046-4F68-2A68738D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Disconnect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254110-3565-278D-5018-F6C04561C2D4}"/>
              </a:ext>
            </a:extLst>
          </p:cNvPr>
          <p:cNvSpPr txBox="1">
            <a:spLocks/>
          </p:cNvSpPr>
          <p:nvPr/>
        </p:nvSpPr>
        <p:spPr>
          <a:xfrm>
            <a:off x="628649" y="1475235"/>
            <a:ext cx="4560571" cy="2864852"/>
          </a:xfrm>
          <a:prstGeom prst="rect">
            <a:avLst/>
          </a:prstGeom>
        </p:spPr>
        <p:txBody>
          <a:bodyPr/>
          <a:lstStyle>
            <a:lvl1pPr marL="341313" indent="-2825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>
                <a:srgbClr val="F1B434"/>
              </a:buClr>
              <a:buSzPct val="100000"/>
              <a:buFont typeface="Wingdings" panose="05000000000000000000" pitchFamily="2" charset="2"/>
              <a:buChar char="l"/>
              <a:defRPr sz="16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1pPr>
            <a:lvl2pPr marL="684213" indent="-2238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rgbClr val="413F3F"/>
              </a:buClr>
              <a:buSzPct val="115000"/>
              <a:buFont typeface="Courier New" panose="02070309020205020404" pitchFamily="49" charset="0"/>
              <a:buChar char="o"/>
              <a:defRPr sz="16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2pPr>
            <a:lvl3pPr marL="9144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rgbClr val="F1B434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None/>
              <a:defRPr sz="135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5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Percent engage in outright charitable giving</a:t>
            </a:r>
          </a:p>
          <a:p>
            <a:pPr marL="58738" indent="0">
              <a:buNone/>
            </a:pPr>
            <a:endParaRPr lang="en-US" sz="2000"/>
          </a:p>
          <a:p>
            <a:r>
              <a:rPr lang="en-US" sz="2000"/>
              <a:t>Percent make provisions for a charitable planned gift</a:t>
            </a:r>
          </a:p>
        </p:txBody>
      </p:sp>
    </p:spTree>
    <p:extLst>
      <p:ext uri="{BB962C8B-B14F-4D97-AF65-F5344CB8AC3E}">
        <p14:creationId xmlns:p14="http://schemas.microsoft.com/office/powerpoint/2010/main" val="228108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8397A-518C-0046-4F68-2A68738D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kern="1200">
                <a:latin typeface="Proxima Nova Th" panose="02000506030000020004" pitchFamily="50" charset="0"/>
                <a:ea typeface="+mj-ea"/>
                <a:cs typeface="+mj-cs"/>
              </a:rPr>
              <a:t>What do These People Have in Common?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254110-3565-278D-5018-F6C04561C2D4}"/>
              </a:ext>
            </a:extLst>
          </p:cNvPr>
          <p:cNvSpPr txBox="1">
            <a:spLocks/>
          </p:cNvSpPr>
          <p:nvPr/>
        </p:nvSpPr>
        <p:spPr>
          <a:xfrm>
            <a:off x="628649" y="1475235"/>
            <a:ext cx="4849225" cy="2864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2825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>
                <a:srgbClr val="F1B434"/>
              </a:buClr>
              <a:buSzPct val="100000"/>
              <a:buFont typeface="Wingdings" panose="05000000000000000000" pitchFamily="2" charset="2"/>
              <a:buChar char="l"/>
              <a:defRPr sz="16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1pPr>
            <a:lvl2pPr marL="684213" indent="-2238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rgbClr val="413F3F"/>
              </a:buClr>
              <a:buSzPct val="115000"/>
              <a:buFont typeface="Courier New" panose="02070309020205020404" pitchFamily="49" charset="0"/>
              <a:buChar char="o"/>
              <a:defRPr sz="16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2pPr>
            <a:lvl3pPr marL="9144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rgbClr val="F1B434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None/>
              <a:defRPr sz="135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5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2000"/>
              <a:t>Pablo Picasso</a:t>
            </a:r>
          </a:p>
          <a:p>
            <a:pPr>
              <a:spcAft>
                <a:spcPts val="0"/>
              </a:spcAft>
            </a:pPr>
            <a:r>
              <a:rPr lang="en-US" sz="2000"/>
              <a:t>Prince</a:t>
            </a:r>
          </a:p>
          <a:p>
            <a:pPr>
              <a:spcAft>
                <a:spcPts val="0"/>
              </a:spcAft>
            </a:pPr>
            <a:r>
              <a:rPr lang="en-US" sz="2000"/>
              <a:t>Sonny Bono</a:t>
            </a:r>
          </a:p>
          <a:p>
            <a:pPr>
              <a:spcAft>
                <a:spcPts val="0"/>
              </a:spcAft>
            </a:pPr>
            <a:r>
              <a:rPr lang="en-US" sz="2000"/>
              <a:t>Aretha Franklin</a:t>
            </a:r>
          </a:p>
          <a:p>
            <a:pPr>
              <a:spcAft>
                <a:spcPts val="0"/>
              </a:spcAft>
            </a:pPr>
            <a:r>
              <a:rPr lang="en-US" sz="2000"/>
              <a:t>Michael Jackson</a:t>
            </a:r>
          </a:p>
          <a:p>
            <a:pPr>
              <a:spcAft>
                <a:spcPts val="0"/>
              </a:spcAft>
            </a:pPr>
            <a:r>
              <a:rPr lang="en-US" sz="2000"/>
              <a:t>Howard Hughes</a:t>
            </a:r>
          </a:p>
          <a:p>
            <a:pPr>
              <a:spcAft>
                <a:spcPts val="0"/>
              </a:spcAft>
            </a:pPr>
            <a:r>
              <a:rPr lang="en-US" sz="2000"/>
              <a:t>Abraham Lincoln</a:t>
            </a:r>
          </a:p>
        </p:txBody>
      </p:sp>
      <p:pic>
        <p:nvPicPr>
          <p:cNvPr id="2" name="Picture 4" descr="Paintings inspired by the work of Pablo Picasso">
            <a:extLst>
              <a:ext uri="{FF2B5EF4-FFF2-40B4-BE49-F238E27FC236}">
                <a16:creationId xmlns:a16="http://schemas.microsoft.com/office/drawing/2014/main" id="{E8BCFD59-7A9B-D504-2227-AD82F4E73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r="3341" b="1"/>
          <a:stretch/>
        </p:blipFill>
        <p:spPr bwMode="auto">
          <a:xfrm>
            <a:off x="5477875" y="-1"/>
            <a:ext cx="4076400" cy="4606426"/>
          </a:xfrm>
          <a:prstGeom prst="parallelogram">
            <a:avLst>
              <a:gd name="adj" fmla="val 10149"/>
            </a:avLst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20642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DF4875-9CFC-D3DC-6989-4A899A73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U.S. Population Over Age 50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52DBAE-7F71-3249-939F-610A2C6B8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1117" y="1286568"/>
            <a:ext cx="5844140" cy="30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6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02B0-7DF7-4D76-198D-37256DFA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Donor</a:t>
            </a:r>
            <a:r>
              <a:rPr lang="en-US" sz="4400" i="1"/>
              <a:t> </a:t>
            </a:r>
            <a:r>
              <a:rPr lang="en-US" sz="4400"/>
              <a:t>Behavior</a:t>
            </a:r>
            <a:endParaRPr lang="en-US" sz="4400" i="1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E387C5-41CB-6E6A-24AE-C2FBC820A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237" y="728522"/>
            <a:ext cx="7240286" cy="39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8721-C14C-F24B-5C1D-93D40F51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Are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357E-885F-9A86-7CD6-1264063B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5234"/>
            <a:ext cx="7886700" cy="3038244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Planned giving is too complicated.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We need money now and don’t have time for planned giving.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I don’t know how to identify planned gift donors.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I don’t know how to solicit a planned gift.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Planned gifts take too long to “mature.”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I’m not an attorney or accountant, so I can’t discuss planned giving.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Planned gifts compete for outright gifts.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Our donor pool is not rich enough to make planned gift commitments.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Most planned gifts are revocable.  Why waste the time?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We cannot afford a complicated planned gift marketing program.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I’m not comfortable with planned giving because it involves talking about death.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6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40740E-01B1-5E43-B4DF-AE3695C5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Planned Giving Perspectives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4294967295"/>
          </p:nvPr>
        </p:nvSpPr>
        <p:spPr>
          <a:xfrm>
            <a:off x="0" y="1563688"/>
            <a:ext cx="3470275" cy="485775"/>
          </a:xfrm>
        </p:spPr>
        <p:txBody>
          <a:bodyPr>
            <a:noAutofit/>
          </a:bodyPr>
          <a:lstStyle/>
          <a:p>
            <a:r>
              <a:rPr lang="en-US" sz="1400"/>
              <a:t>You mean 90% of our donors will die without leaving a gift?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4294967295"/>
          </p:nvPr>
        </p:nvSpPr>
        <p:spPr>
          <a:xfrm>
            <a:off x="4986338" y="1563688"/>
            <a:ext cx="4157662" cy="485775"/>
          </a:xfrm>
        </p:spPr>
        <p:txBody>
          <a:bodyPr>
            <a:noAutofit/>
          </a:bodyPr>
          <a:lstStyle/>
          <a:p>
            <a:r>
              <a:rPr lang="en-US" sz="1400"/>
              <a:t>You mean we could generate 9 times more estate gifts from our current donors?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1"/>
          <a:stretch/>
        </p:blipFill>
        <p:spPr>
          <a:xfrm>
            <a:off x="0" y="2344738"/>
            <a:ext cx="2946400" cy="1619250"/>
          </a:xfrm>
        </p:spPr>
      </p:pic>
      <p:pic>
        <p:nvPicPr>
          <p:cNvPr id="1028" name="Picture 4" descr="Premium Photo | Portrait smile and woman excited surprise and cheerful girl  isolated on a white studio background Face female model and person with  facial expression omg and wow with joy cheerful">
            <a:extLst>
              <a:ext uri="{FF2B5EF4-FFF2-40B4-BE49-F238E27FC236}">
                <a16:creationId xmlns:a16="http://schemas.microsoft.com/office/drawing/2014/main" id="{A39606ED-69A8-0777-D6A1-32E4D01B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99" y="2344731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16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68845E-11EF-027F-E1E7-56233E88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Reality of Mortality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268413"/>
            <a:ext cx="8758106" cy="3184525"/>
          </a:xfrm>
        </p:spPr>
        <p:txBody>
          <a:bodyPr/>
          <a:lstStyle/>
          <a:p>
            <a:pPr marL="18669" indent="0">
              <a:buNone/>
            </a:pPr>
            <a:endParaRPr lang="en-US" sz="3600"/>
          </a:p>
          <a:p>
            <a:pPr marL="18669" indent="0">
              <a:buNone/>
            </a:pPr>
            <a:r>
              <a:rPr lang="en-US" sz="2800"/>
              <a:t>	Regardless of the terminology or packaging,</a:t>
            </a:r>
          </a:p>
          <a:p>
            <a:pPr marL="18669" indent="0">
              <a:buNone/>
            </a:pPr>
            <a:r>
              <a:rPr lang="en-US" sz="2800"/>
              <a:t> 	estate planning is planning for one’s own death.</a:t>
            </a:r>
          </a:p>
        </p:txBody>
      </p:sp>
    </p:spTree>
    <p:extLst>
      <p:ext uri="{BB962C8B-B14F-4D97-AF65-F5344CB8AC3E}">
        <p14:creationId xmlns:p14="http://schemas.microsoft.com/office/powerpoint/2010/main" val="679002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A6315A-1E5F-BD0C-2A19-B08D869F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intentions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412875"/>
            <a:ext cx="3470275" cy="230188"/>
          </a:xfrm>
        </p:spPr>
        <p:txBody>
          <a:bodyPr>
            <a:noAutofit/>
          </a:bodyPr>
          <a:lstStyle/>
          <a:p>
            <a:pPr marL="58738" indent="0">
              <a:buNone/>
            </a:pPr>
            <a:r>
              <a:rPr lang="en-US" sz="1800"/>
              <a:t>What we say: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4881897" y="1477252"/>
            <a:ext cx="3468687" cy="230188"/>
          </a:xfrm>
        </p:spPr>
        <p:txBody>
          <a:bodyPr>
            <a:noAutofit/>
          </a:bodyPr>
          <a:lstStyle/>
          <a:p>
            <a:pPr marL="58738" indent="0">
              <a:buNone/>
            </a:pPr>
            <a:r>
              <a:rPr lang="en-US" sz="1800"/>
              <a:t>What they hear:</a:t>
            </a:r>
          </a:p>
        </p:txBody>
      </p:sp>
      <p:pic>
        <p:nvPicPr>
          <p:cNvPr id="9" name="Content Placeholder 1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2058799"/>
            <a:ext cx="2211388" cy="2352675"/>
          </a:xfrm>
        </p:spPr>
      </p:pic>
      <p:pic>
        <p:nvPicPr>
          <p:cNvPr id="19" name="Content Placeholder 18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97" y="1876070"/>
            <a:ext cx="2911475" cy="2462212"/>
          </a:xfrm>
        </p:spPr>
      </p:pic>
      <p:sp>
        <p:nvSpPr>
          <p:cNvPr id="10" name="Rectangle 9"/>
          <p:cNvSpPr/>
          <p:nvPr/>
        </p:nvSpPr>
        <p:spPr>
          <a:xfrm>
            <a:off x="1068692" y="3373637"/>
            <a:ext cx="1743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Seminar Tonight About:</a:t>
            </a:r>
          </a:p>
          <a:p>
            <a:endParaRPr lang="en-US" sz="1500"/>
          </a:p>
          <a:p>
            <a:r>
              <a:rPr lang="en-US" sz="1500"/>
              <a:t>Estate Planning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225" y="3235137"/>
            <a:ext cx="3484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/>
          </a:p>
          <a:p>
            <a:endParaRPr lang="en-US" sz="900"/>
          </a:p>
          <a:p>
            <a:r>
              <a:rPr lang="en-US" sz="825" b="1"/>
              <a:t>Seminar Tonight About:</a:t>
            </a:r>
          </a:p>
          <a:p>
            <a:endParaRPr lang="en-US" sz="900" b="1"/>
          </a:p>
          <a:p>
            <a:r>
              <a:rPr lang="en-US" sz="900" b="1"/>
              <a:t>   </a:t>
            </a:r>
            <a:r>
              <a:rPr lang="en-US" sz="1200" b="1"/>
              <a:t>Your Upcoming </a:t>
            </a:r>
          </a:p>
          <a:p>
            <a:r>
              <a:rPr lang="en-US" sz="1200" b="1"/>
              <a:t>   Death</a:t>
            </a:r>
          </a:p>
        </p:txBody>
      </p:sp>
    </p:spTree>
    <p:extLst>
      <p:ext uri="{BB962C8B-B14F-4D97-AF65-F5344CB8AC3E}">
        <p14:creationId xmlns:p14="http://schemas.microsoft.com/office/powerpoint/2010/main" val="364949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05F33-3498-E962-7653-8FBE1423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Death as a problem or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CE3E-4AEF-C273-674F-0F04BBF8E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5235"/>
            <a:ext cx="7886700" cy="2902032"/>
          </a:xfrm>
        </p:spPr>
        <p:txBody>
          <a:bodyPr>
            <a:normAutofit fontScale="92500" lnSpcReduction="20000"/>
          </a:bodyPr>
          <a:lstStyle/>
          <a:p>
            <a:r>
              <a:rPr lang="en-US" b="1"/>
              <a:t>Problem</a:t>
            </a:r>
          </a:p>
          <a:p>
            <a:pPr lvl="1"/>
            <a:r>
              <a:rPr lang="en-US"/>
              <a:t>Avoidance</a:t>
            </a:r>
          </a:p>
          <a:p>
            <a:pPr lvl="2"/>
            <a:r>
              <a:rPr lang="en-US"/>
              <a:t>I will deal with this later.</a:t>
            </a:r>
          </a:p>
          <a:p>
            <a:pPr lvl="2"/>
            <a:r>
              <a:rPr lang="en-US"/>
              <a:t>This doesn’t apply to me.</a:t>
            </a:r>
          </a:p>
          <a:p>
            <a:pPr marL="458787" lvl="1" indent="0">
              <a:buNone/>
            </a:pPr>
            <a:endParaRPr lang="en-US"/>
          </a:p>
          <a:p>
            <a:r>
              <a:rPr lang="en-US" b="1"/>
              <a:t>Opportunity</a:t>
            </a:r>
          </a:p>
          <a:p>
            <a:pPr lvl="1"/>
            <a:r>
              <a:rPr lang="en-US"/>
              <a:t>Symbolic immortality</a:t>
            </a:r>
          </a:p>
          <a:p>
            <a:pPr lvl="1"/>
            <a:r>
              <a:rPr lang="en-US"/>
              <a:t>Legacy</a:t>
            </a:r>
          </a:p>
          <a:p>
            <a:pPr lvl="1"/>
            <a:r>
              <a:rPr lang="en-US"/>
              <a:t>Passing on what is important to us</a:t>
            </a:r>
          </a:p>
          <a:p>
            <a:pPr lvl="1"/>
            <a:r>
              <a:rPr lang="en-US"/>
              <a:t>Planned Gift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2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8397A-518C-0046-4F68-2A68738D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6730"/>
            <a:ext cx="8180070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Proxima Nova Th" panose="02000506030000020004" pitchFamily="50" charset="0"/>
                <a:ea typeface="+mj-ea"/>
                <a:cs typeface="+mj-cs"/>
              </a:rPr>
              <a:t>Mortality Avoidance &amp; Solutions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254110-3565-278D-5018-F6C04561C2D4}"/>
              </a:ext>
            </a:extLst>
          </p:cNvPr>
          <p:cNvSpPr txBox="1">
            <a:spLocks/>
          </p:cNvSpPr>
          <p:nvPr/>
        </p:nvSpPr>
        <p:spPr>
          <a:xfrm>
            <a:off x="628649" y="1475235"/>
            <a:ext cx="4849225" cy="2864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2825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>
                <a:srgbClr val="F1B434"/>
              </a:buClr>
              <a:buSzPct val="100000"/>
              <a:buFont typeface="Wingdings" panose="05000000000000000000" pitchFamily="2" charset="2"/>
              <a:buChar char="l"/>
              <a:defRPr sz="16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1pPr>
            <a:lvl2pPr marL="684213" indent="-2238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rgbClr val="413F3F"/>
              </a:buClr>
              <a:buSzPct val="115000"/>
              <a:buFont typeface="Courier New" panose="02070309020205020404" pitchFamily="49" charset="0"/>
              <a:buChar char="o"/>
              <a:defRPr sz="16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2pPr>
            <a:lvl3pPr marL="9144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rgbClr val="F1B434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None/>
              <a:defRPr sz="135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5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Confidentiality</a:t>
            </a:r>
          </a:p>
          <a:p>
            <a:r>
              <a:rPr lang="en-US" sz="2400"/>
              <a:t>Complexity</a:t>
            </a:r>
          </a:p>
          <a:p>
            <a:r>
              <a:rPr lang="en-US" sz="2400"/>
              <a:t>Cost</a:t>
            </a:r>
          </a:p>
          <a:p>
            <a:r>
              <a:rPr lang="en-US" sz="2400"/>
              <a:t>Control</a:t>
            </a:r>
          </a:p>
          <a:p>
            <a:r>
              <a:rPr lang="en-US" sz="2400"/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126161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E8397A-518C-0046-4F68-2A68738D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70" y="148610"/>
            <a:ext cx="8180070" cy="9941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Proxima Nova Th" panose="02000506030000020004" pitchFamily="50" charset="0"/>
                <a:ea typeface="+mj-ea"/>
                <a:cs typeface="+mj-cs"/>
              </a:rPr>
              <a:t>Prospects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254110-3565-278D-5018-F6C04561C2D4}"/>
              </a:ext>
            </a:extLst>
          </p:cNvPr>
          <p:cNvSpPr txBox="1">
            <a:spLocks/>
          </p:cNvSpPr>
          <p:nvPr/>
        </p:nvSpPr>
        <p:spPr>
          <a:xfrm>
            <a:off x="552449" y="823534"/>
            <a:ext cx="8180070" cy="537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1313" indent="-2825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>
                <a:srgbClr val="F1B434"/>
              </a:buClr>
              <a:buSzPct val="100000"/>
              <a:buFont typeface="Wingdings" panose="05000000000000000000" pitchFamily="2" charset="2"/>
              <a:buChar char="l"/>
              <a:defRPr sz="16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1pPr>
            <a:lvl2pPr marL="684213" indent="-2238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rgbClr val="413F3F"/>
              </a:buClr>
              <a:buSzPct val="115000"/>
              <a:buFont typeface="Courier New" panose="02070309020205020404" pitchFamily="49" charset="0"/>
              <a:buChar char="o"/>
              <a:defRPr sz="16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2pPr>
            <a:lvl3pPr marL="9144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rgbClr val="F1B434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None/>
              <a:defRPr sz="135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5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 indent="0">
              <a:buNone/>
            </a:pPr>
            <a:r>
              <a:rPr lang="en-US" sz="2000" i="1"/>
              <a:t>Likelihood of having a charitable plan, persons age 50+ (James)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63C24F-CAE1-8321-E9A8-5C3EE82B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76" t="1373" r="1376" b="12352"/>
          <a:stretch/>
        </p:blipFill>
        <p:spPr>
          <a:xfrm>
            <a:off x="2098797" y="1246721"/>
            <a:ext cx="4500123" cy="340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60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201CEE-A6C4-40A9-0571-8E3923AA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Avoidance Breakthrough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9B756C-C7AD-0D82-2F75-1B6432296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/>
              <a:t>Illness</a:t>
            </a:r>
          </a:p>
          <a:p>
            <a:r>
              <a:rPr lang="en-US" sz="2000"/>
              <a:t>Injury</a:t>
            </a:r>
          </a:p>
          <a:p>
            <a:r>
              <a:rPr lang="en-US" sz="2000"/>
              <a:t>Advancing age</a:t>
            </a:r>
          </a:p>
          <a:p>
            <a:r>
              <a:rPr lang="en-US" sz="2000"/>
              <a:t>Death of a family member/close friend</a:t>
            </a:r>
          </a:p>
          <a:p>
            <a:r>
              <a:rPr lang="en-US" sz="2000"/>
              <a:t>Divorce or marriage</a:t>
            </a:r>
          </a:p>
          <a:p>
            <a:r>
              <a:rPr lang="en-US" sz="2000"/>
              <a:t>Retirement</a:t>
            </a:r>
          </a:p>
          <a:p>
            <a:r>
              <a:rPr lang="en-US" sz="2000"/>
              <a:t>Travel plans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7119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9%&#10;11%&#10;13%&#10;15%&#10;17%&#10;19%&#10;21% 1976(77-82)&#10;1977(76-81)&#10;1979(74-79)&#10;1980(73-78)&#10;1981(72-77)&#10;1982(71-76)&#10;1983(70-75)&#10;1984(69-74)...">
            <a:extLst>
              <a:ext uri="{FF2B5EF4-FFF2-40B4-BE49-F238E27FC236}">
                <a16:creationId xmlns:a16="http://schemas.microsoft.com/office/drawing/2014/main" id="{A45F88BE-806B-3249-3FEA-78999496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734" y="50800"/>
            <a:ext cx="6722533" cy="5041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75606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Planned Giving Prospects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4E0FCA9-8CCF-D56F-BAA0-B24620E8AC1B}"/>
              </a:ext>
            </a:extLst>
          </p:cNvPr>
          <p:cNvSpPr txBox="1">
            <a:spLocks/>
          </p:cNvSpPr>
          <p:nvPr/>
        </p:nvSpPr>
        <p:spPr>
          <a:xfrm>
            <a:off x="628649" y="1340902"/>
            <a:ext cx="7158991" cy="2999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1313" indent="-2825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>
                <a:srgbClr val="F1B434"/>
              </a:buClr>
              <a:buSzPct val="100000"/>
              <a:buFont typeface="Wingdings" panose="05000000000000000000" pitchFamily="2" charset="2"/>
              <a:buChar char="l"/>
              <a:defRPr sz="16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1pPr>
            <a:lvl2pPr marL="684213" indent="-2238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rgbClr val="413F3F"/>
              </a:buClr>
              <a:buSzPct val="115000"/>
              <a:buFont typeface="Courier New" panose="02070309020205020404" pitchFamily="49" charset="0"/>
              <a:buChar char="o"/>
              <a:defRPr sz="16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2pPr>
            <a:lvl3pPr marL="9144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rgbClr val="F1B434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None/>
              <a:defRPr sz="135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5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Age 55+ initial plans and age 75+ revised plans</a:t>
            </a:r>
          </a:p>
          <a:p>
            <a:r>
              <a:rPr lang="en-US" sz="2000"/>
              <a:t>15+ outright gifts (frequency)</a:t>
            </a:r>
          </a:p>
          <a:p>
            <a:r>
              <a:rPr lang="en-US" sz="2000"/>
              <a:t>Giving in 7 out of the past 10 years (recency)</a:t>
            </a:r>
          </a:p>
          <a:p>
            <a:r>
              <a:rPr lang="en-US" sz="2000"/>
              <a:t>Event attendees &amp; volunteers, esp. Board (engagement)</a:t>
            </a:r>
          </a:p>
          <a:p>
            <a:r>
              <a:rPr lang="en-US" sz="2000"/>
              <a:t>A strong predictor of charitable estate planning is childlessness (which we only discover anecdotally)</a:t>
            </a:r>
          </a:p>
          <a:p>
            <a:r>
              <a:rPr lang="en-US" sz="2000"/>
              <a:t>IRA outright charitable distribution</a:t>
            </a:r>
          </a:p>
          <a:p>
            <a:pPr lvl="1"/>
            <a:r>
              <a:rPr lang="en-US"/>
              <a:t>Charitably inclined</a:t>
            </a:r>
          </a:p>
          <a:p>
            <a:pPr lvl="1"/>
            <a:r>
              <a:rPr lang="en-US"/>
              <a:t>Retirement plan that has a remainder beneficiary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72671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2370-5FA5-75F3-ED7D-807B1BE8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53349-A85F-336F-6394-230155A73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09101"/>
            <a:ext cx="4849225" cy="2864852"/>
          </a:xfrm>
        </p:spPr>
        <p:txBody>
          <a:bodyPr>
            <a:normAutofit/>
          </a:bodyPr>
          <a:lstStyle/>
          <a:p>
            <a:r>
              <a:rPr lang="en-US" sz="2000"/>
              <a:t>Used inherited assets to create a scholarship in honor of her sister</a:t>
            </a:r>
          </a:p>
          <a:p>
            <a:pPr marL="58738" indent="0">
              <a:buNone/>
            </a:pPr>
            <a:endParaRPr lang="en-US" sz="2000"/>
          </a:p>
          <a:p>
            <a:r>
              <a:rPr lang="en-US" sz="2000"/>
              <a:t>“I never knew the privilege and pleasure of making this type of gift.” </a:t>
            </a:r>
          </a:p>
          <a:p>
            <a:pPr marL="58738" indent="0">
              <a:buNone/>
            </a:pPr>
            <a:r>
              <a:rPr lang="en-US" sz="2000"/>
              <a:t>     – </a:t>
            </a:r>
            <a:r>
              <a:rPr lang="en-US" sz="2000" err="1"/>
              <a:t>Emylou</a:t>
            </a:r>
            <a:endParaRPr lang="en-US" sz="2000"/>
          </a:p>
          <a:p>
            <a:pPr marL="58738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034F8B-690F-F888-01B5-E07408D69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" t="3352" r="-19860" b="8017"/>
          <a:stretch/>
        </p:blipFill>
        <p:spPr bwMode="auto">
          <a:xfrm>
            <a:off x="5737860" y="-60960"/>
            <a:ext cx="4108399" cy="4621934"/>
          </a:xfrm>
          <a:prstGeom prst="parallelogram">
            <a:avLst>
              <a:gd name="adj" fmla="val 1302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47BC1-915A-06BC-AA1C-A943FF98F0CD}"/>
              </a:ext>
            </a:extLst>
          </p:cNvPr>
          <p:cNvSpPr txBox="1"/>
          <p:nvPr/>
        </p:nvSpPr>
        <p:spPr>
          <a:xfrm>
            <a:off x="5817703" y="4155421"/>
            <a:ext cx="187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Emylou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B02F-330E-8B09-5FFB-C054652E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100"/>
              <a:t>Why invest time and money in </a:t>
            </a:r>
            <a:br>
              <a:rPr lang="en-US" sz="3100"/>
            </a:br>
            <a:r>
              <a:rPr lang="en-US" sz="3100"/>
              <a:t>planned giving ?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07CC37-9F32-4762-D36E-281E783107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Time Is Money PNG Transparent Images Free Download | Vector ...">
            <a:extLst>
              <a:ext uri="{FF2B5EF4-FFF2-40B4-BE49-F238E27FC236}">
                <a16:creationId xmlns:a16="http://schemas.microsoft.com/office/drawing/2014/main" id="{07FA232A-80E2-EFDA-EF9D-5152F92B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9" r="1" b="11507"/>
          <a:stretch/>
        </p:blipFill>
        <p:spPr bwMode="auto">
          <a:xfrm>
            <a:off x="2644775" y="2001892"/>
            <a:ext cx="3848100" cy="23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85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Marketing Focus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5448B-9B3F-357D-8F15-1A40A62296BE}"/>
              </a:ext>
            </a:extLst>
          </p:cNvPr>
          <p:cNvSpPr txBox="1"/>
          <p:nvPr/>
        </p:nvSpPr>
        <p:spPr>
          <a:xfrm>
            <a:off x="5817703" y="4155421"/>
            <a:ext cx="269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Suzanne &amp; Doug Coin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7028094-841D-A4D8-A8C1-D2674C12C2DA}"/>
              </a:ext>
            </a:extLst>
          </p:cNvPr>
          <p:cNvSpPr txBox="1">
            <a:spLocks/>
          </p:cNvSpPr>
          <p:nvPr/>
        </p:nvSpPr>
        <p:spPr>
          <a:xfrm>
            <a:off x="560069" y="1340902"/>
            <a:ext cx="5314951" cy="2999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1313" indent="-2825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300"/>
              </a:spcAft>
              <a:buClr>
                <a:srgbClr val="F1B434"/>
              </a:buClr>
              <a:buSzPct val="100000"/>
              <a:buFont typeface="Wingdings" panose="05000000000000000000" pitchFamily="2" charset="2"/>
              <a:buChar char="l"/>
              <a:defRPr sz="16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1pPr>
            <a:lvl2pPr marL="684213" indent="-223838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rgbClr val="413F3F"/>
              </a:buClr>
              <a:buSzPct val="115000"/>
              <a:buFont typeface="Courier New" panose="02070309020205020404" pitchFamily="49" charset="0"/>
              <a:buChar char="o"/>
              <a:defRPr sz="16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2pPr>
            <a:lvl3pPr marL="9144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Clr>
                <a:srgbClr val="F1B434"/>
              </a:buClr>
              <a:buFont typeface="Arial" panose="020B0604020202020204" pitchFamily="34" charset="0"/>
              <a:buChar char="•"/>
              <a:defRPr sz="150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None/>
              <a:defRPr sz="135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350" kern="1200">
                <a:solidFill>
                  <a:srgbClr val="413F3F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Stories about living bequest donors are more influential vs. stories about deceased bequest donors (avoid death reminders).</a:t>
            </a:r>
          </a:p>
          <a:p>
            <a:endParaRPr lang="en-US" sz="2000"/>
          </a:p>
          <a:p>
            <a:r>
              <a:rPr lang="en-US" sz="2000"/>
              <a:t>Two check boxes on every pledge card.</a:t>
            </a:r>
          </a:p>
          <a:p>
            <a:endParaRPr lang="en-US" sz="2000"/>
          </a:p>
          <a:p>
            <a:r>
              <a:rPr lang="en-US" sz="2000"/>
              <a:t>Include planned giving reference in every communication possible.</a:t>
            </a:r>
          </a:p>
          <a:p>
            <a:endParaRPr lang="en-US" sz="2000"/>
          </a:p>
          <a:p>
            <a:r>
              <a:rPr lang="en-US" sz="2000"/>
              <a:t>Avoid technical language</a:t>
            </a:r>
          </a:p>
          <a:p>
            <a:pPr lvl="1"/>
            <a:r>
              <a:rPr lang="en-US" sz="2000"/>
              <a:t>Make a </a:t>
            </a:r>
            <a:r>
              <a:rPr lang="en-US" sz="2000" b="1" i="1"/>
              <a:t>gift</a:t>
            </a:r>
            <a:r>
              <a:rPr lang="en-US" sz="2000"/>
              <a:t> through your will to WF</a:t>
            </a:r>
            <a:br>
              <a:rPr lang="en-US" sz="2000"/>
            </a:br>
            <a:r>
              <a:rPr lang="en-US" sz="2000"/>
              <a:t>			vs</a:t>
            </a:r>
            <a:br>
              <a:rPr lang="en-US" sz="2000"/>
            </a:br>
            <a:r>
              <a:rPr lang="en-US" sz="2000"/>
              <a:t>Make a </a:t>
            </a:r>
            <a:r>
              <a:rPr lang="en-US" sz="2000" b="1" i="1"/>
              <a:t>bequest</a:t>
            </a:r>
            <a:r>
              <a:rPr lang="en-US" sz="2000"/>
              <a:t> through your will to WF </a:t>
            </a:r>
          </a:p>
          <a:p>
            <a:pPr marL="460375" lvl="1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98489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D2E60-D807-3C88-A3C5-0C2704CA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39FF-B700-EA1C-FB41-5161C43F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Some of our donors have decided to extend their support with a gift through their Will. </a:t>
            </a:r>
            <a:r>
              <a:rPr lang="en-US" sz="1400" i="1"/>
              <a:t>*Planned giving as a social activity done by others.</a:t>
            </a:r>
          </a:p>
          <a:p>
            <a:r>
              <a:rPr lang="en-US"/>
              <a:t>Have you considered extending your support by including a gift to the community foundation in your Will ?</a:t>
            </a:r>
          </a:p>
          <a:p>
            <a:r>
              <a:rPr lang="en-US"/>
              <a:t>What experiences would you like to perpetuate ?</a:t>
            </a:r>
          </a:p>
          <a:p>
            <a:r>
              <a:rPr lang="en-US"/>
              <a:t>What would you like to accomplish with your money that would be meaningful to you and impactful for our community 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41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975" y="971550"/>
            <a:ext cx="6862025" cy="310134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61"/>
          <p:cNvSpPr txBox="1"/>
          <p:nvPr/>
        </p:nvSpPr>
        <p:spPr>
          <a:xfrm>
            <a:off x="5600700" y="3966255"/>
            <a:ext cx="2400300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ts val="2400"/>
            </a:pP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 of our customers like to leave money to charity in their will. Are there any causes you’re passionate about? </a:t>
            </a:r>
            <a:endParaRPr sz="1350"/>
          </a:p>
        </p:txBody>
      </p:sp>
      <p:sp>
        <p:nvSpPr>
          <p:cNvPr id="980" name="Google Shape;980;p61"/>
          <p:cNvSpPr/>
          <p:nvPr/>
        </p:nvSpPr>
        <p:spPr>
          <a:xfrm>
            <a:off x="3486150" y="4003872"/>
            <a:ext cx="2171700" cy="73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ts val="2400"/>
            </a:pP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Would you like to leave any money to charity in your will? </a:t>
            </a:r>
            <a:endParaRPr sz="1350"/>
          </a:p>
        </p:txBody>
      </p:sp>
      <p:sp>
        <p:nvSpPr>
          <p:cNvPr id="981" name="Google Shape;981;p61"/>
          <p:cNvSpPr/>
          <p:nvPr/>
        </p:nvSpPr>
        <p:spPr>
          <a:xfrm>
            <a:off x="1257300" y="3939722"/>
            <a:ext cx="2171700" cy="51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ts val="2400"/>
            </a:pP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reference to charity</a:t>
            </a:r>
            <a:endParaRPr sz="1350"/>
          </a:p>
        </p:txBody>
      </p:sp>
      <p:sp>
        <p:nvSpPr>
          <p:cNvPr id="982" name="Google Shape;982;p61"/>
          <p:cNvSpPr txBox="1"/>
          <p:nvPr/>
        </p:nvSpPr>
        <p:spPr>
          <a:xfrm>
            <a:off x="1143000" y="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buSzPts val="4000"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Planned Giving-</a:t>
            </a:r>
          </a:p>
          <a:p>
            <a:pPr>
              <a:lnSpc>
                <a:spcPct val="80000"/>
              </a:lnSpc>
              <a:buClr>
                <a:srgbClr val="000000"/>
              </a:buClr>
              <a:buSzPts val="4000"/>
            </a:pPr>
            <a:r>
              <a:rPr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	 Words Matter</a:t>
            </a:r>
            <a:endParaRPr sz="1350"/>
          </a:p>
          <a:p>
            <a:pPr>
              <a:lnSpc>
                <a:spcPct val="80000"/>
              </a:lnSpc>
              <a:buClr>
                <a:schemeClr val="dk1"/>
              </a:buClr>
              <a:buSzPts val="4000"/>
            </a:pP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3" name="Google Shape;983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0405" y="4663440"/>
            <a:ext cx="1592795" cy="480060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61"/>
          <p:cNvSpPr txBox="1"/>
          <p:nvPr/>
        </p:nvSpPr>
        <p:spPr>
          <a:xfrm>
            <a:off x="1714500" y="3168774"/>
            <a:ext cx="1200150" cy="50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70000"/>
              </a:lnSpc>
              <a:buClr>
                <a:srgbClr val="FFFFFF"/>
              </a:buClr>
              <a:buSzPts val="1800"/>
            </a:pPr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Charitable plans among</a:t>
            </a:r>
            <a:endParaRPr sz="1350"/>
          </a:p>
          <a:p>
            <a:pPr algn="ctr">
              <a:lnSpc>
                <a:spcPct val="70000"/>
              </a:lnSpc>
              <a:buClr>
                <a:srgbClr val="FFFFFF"/>
              </a:buClr>
              <a:buSzPts val="1800"/>
            </a:pPr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1,000 testators</a:t>
            </a:r>
            <a:endParaRPr sz="1350"/>
          </a:p>
        </p:txBody>
      </p:sp>
      <p:sp>
        <p:nvSpPr>
          <p:cNvPr id="985" name="Google Shape;985;p61"/>
          <p:cNvSpPr txBox="1"/>
          <p:nvPr/>
        </p:nvSpPr>
        <p:spPr>
          <a:xfrm>
            <a:off x="3943350" y="3143251"/>
            <a:ext cx="1200150" cy="50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70000"/>
              </a:lnSpc>
              <a:buClr>
                <a:srgbClr val="FFFFFF"/>
              </a:buClr>
              <a:buSzPts val="1800"/>
            </a:pPr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Charitable plans among</a:t>
            </a:r>
            <a:endParaRPr sz="1350"/>
          </a:p>
          <a:p>
            <a:pPr algn="ctr">
              <a:lnSpc>
                <a:spcPct val="70000"/>
              </a:lnSpc>
              <a:buClr>
                <a:srgbClr val="FFFFFF"/>
              </a:buClr>
              <a:buSzPts val="1800"/>
            </a:pPr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1,000 testators</a:t>
            </a:r>
            <a:endParaRPr sz="1350"/>
          </a:p>
        </p:txBody>
      </p:sp>
      <p:sp>
        <p:nvSpPr>
          <p:cNvPr id="986" name="Google Shape;986;p61"/>
          <p:cNvSpPr txBox="1"/>
          <p:nvPr/>
        </p:nvSpPr>
        <p:spPr>
          <a:xfrm>
            <a:off x="6229350" y="3168774"/>
            <a:ext cx="1200150" cy="50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lnSpc>
                <a:spcPct val="70000"/>
              </a:lnSpc>
              <a:buClr>
                <a:srgbClr val="FFFFFF"/>
              </a:buClr>
              <a:buSzPts val="1800"/>
            </a:pPr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Charitable plans among</a:t>
            </a:r>
            <a:endParaRPr sz="1350"/>
          </a:p>
          <a:p>
            <a:pPr algn="ctr">
              <a:lnSpc>
                <a:spcPct val="70000"/>
              </a:lnSpc>
              <a:buClr>
                <a:srgbClr val="FFFFFF"/>
              </a:buClr>
              <a:buSzPts val="1800"/>
            </a:pPr>
            <a:r>
              <a:rPr lang="en-US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1,000 testators</a:t>
            </a:r>
            <a:endParaRPr sz="1350"/>
          </a:p>
        </p:txBody>
      </p:sp>
      <p:sp>
        <p:nvSpPr>
          <p:cNvPr id="987" name="Google Shape;987;p61"/>
          <p:cNvSpPr txBox="1"/>
          <p:nvPr/>
        </p:nvSpPr>
        <p:spPr>
          <a:xfrm>
            <a:off x="2768959" y="4866501"/>
            <a:ext cx="2946041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*Slide credit to Professor Russell James</a:t>
            </a:r>
            <a:endParaRPr sz="135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D9ED-762F-2691-906E-5AEAA32C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Taxes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E7E59-08A2-90AD-5916-8CE3ED62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Federal Estate Tax Threshold 2024:   	</a:t>
            </a:r>
            <a:r>
              <a:rPr lang="en-US" sz="2000"/>
              <a:t>$</a:t>
            </a:r>
            <a:r>
              <a:rPr lang="en-US" sz="2000" b="1"/>
              <a:t>13.99 million </a:t>
            </a:r>
            <a:r>
              <a:rPr lang="en-US" sz="2000"/>
              <a:t>(individual)</a:t>
            </a:r>
          </a:p>
          <a:p>
            <a:pPr lvl="3"/>
            <a:r>
              <a:rPr lang="en-US" sz="2000" b="1"/>
              <a:t>					</a:t>
            </a:r>
            <a:r>
              <a:rPr lang="en-US" sz="2000"/>
              <a:t>$</a:t>
            </a:r>
            <a:r>
              <a:rPr lang="en-US" sz="2000" b="1"/>
              <a:t>27.98 million </a:t>
            </a:r>
            <a:r>
              <a:rPr lang="en-US" sz="2000"/>
              <a:t>(couple)</a:t>
            </a:r>
          </a:p>
          <a:p>
            <a:pPr lvl="3"/>
            <a:endParaRPr lang="en-US" sz="2000" b="1"/>
          </a:p>
          <a:p>
            <a:pPr lvl="3"/>
            <a:r>
              <a:rPr lang="en-US" sz="2000"/>
              <a:t>Only 0.2% of estates are subject to estate tax.</a:t>
            </a:r>
          </a:p>
        </p:txBody>
      </p:sp>
    </p:spTree>
    <p:extLst>
      <p:ext uri="{BB962C8B-B14F-4D97-AF65-F5344CB8AC3E}">
        <p14:creationId xmlns:p14="http://schemas.microsoft.com/office/powerpoint/2010/main" val="3142999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2C757-E7A4-09EC-D60F-5D3FFE48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Planned Giving Advisory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DD435-1020-AF51-808A-DCFE66854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Attorney</a:t>
            </a:r>
          </a:p>
          <a:p>
            <a:r>
              <a:rPr lang="en-US"/>
              <a:t>Trust Officer</a:t>
            </a:r>
          </a:p>
          <a:p>
            <a:r>
              <a:rPr lang="en-US"/>
              <a:t>Life Insurance Agent</a:t>
            </a:r>
          </a:p>
          <a:p>
            <a:r>
              <a:rPr lang="en-US"/>
              <a:t>Financial Planner</a:t>
            </a:r>
          </a:p>
          <a:p>
            <a:endParaRPr lang="en-US"/>
          </a:p>
          <a:p>
            <a:r>
              <a:rPr lang="en-US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861812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68CF-64BE-5A70-7600-C09D89BA4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8DCD976-A46C-57C4-19B7-EFF014B769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Secure the gift</a:t>
            </a:r>
          </a:p>
          <a:p>
            <a:r>
              <a:rPr lang="en-US"/>
              <a:t>Document the purpose</a:t>
            </a:r>
          </a:p>
          <a:p>
            <a:r>
              <a:rPr lang="en-US"/>
              <a:t>Basis for ongoing stewardship</a:t>
            </a:r>
          </a:p>
          <a:p>
            <a:pPr lvl="1"/>
            <a:r>
              <a:rPr lang="en-US"/>
              <a:t>Revocable</a:t>
            </a:r>
          </a:p>
          <a:p>
            <a:pPr lvl="1"/>
            <a:r>
              <a:rPr lang="en-US"/>
              <a:t>Legacy Society</a:t>
            </a:r>
          </a:p>
          <a:p>
            <a:pPr marL="58738" indent="0">
              <a:buNone/>
            </a:pPr>
            <a:endParaRPr lang="en-US"/>
          </a:p>
          <a:p>
            <a:r>
              <a:rPr lang="en-US"/>
              <a:t>Keep on hand !</a:t>
            </a:r>
          </a:p>
        </p:txBody>
      </p:sp>
      <p:graphicFrame>
        <p:nvGraphicFramePr>
          <p:cNvPr id="22" name="Picture Placeholder 21">
            <a:extLst>
              <a:ext uri="{FF2B5EF4-FFF2-40B4-BE49-F238E27FC236}">
                <a16:creationId xmlns:a16="http://schemas.microsoft.com/office/drawing/2014/main" id="{AD078280-2249-AC24-812B-3EFF325101D3}"/>
              </a:ext>
            </a:extLst>
          </p:cNvPr>
          <p:cNvGraphicFramePr>
            <a:graphicFrameLocks noGrp="1" noChangeAspect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143147840"/>
              </p:ext>
            </p:extLst>
          </p:nvPr>
        </p:nvGraphicFramePr>
        <p:xfrm>
          <a:off x="4572000" y="-77258"/>
          <a:ext cx="3441700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856049" imgH="9179688" progId="Word.Document.12">
                  <p:embed/>
                </p:oleObj>
              </mc:Choice>
              <mc:Fallback>
                <p:oleObj name="Document" r:id="rId3" imgW="6856049" imgH="9179688" progId="Word.Document.12">
                  <p:embed/>
                  <p:pic>
                    <p:nvPicPr>
                      <p:cNvPr id="22" name="Picture Placeholder 21">
                        <a:extLst>
                          <a:ext uri="{FF2B5EF4-FFF2-40B4-BE49-F238E27FC236}">
                            <a16:creationId xmlns:a16="http://schemas.microsoft.com/office/drawing/2014/main" id="{AD078280-2249-AC24-812B-3EFF325101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-77258"/>
                        <a:ext cx="3441700" cy="460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911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8418-2503-27D4-E93D-5AF2A047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7A57-1EBE-1BE7-A4A6-6729BA078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6066"/>
            <a:ext cx="7886700" cy="2988733"/>
          </a:xfrm>
        </p:spPr>
        <p:txBody>
          <a:bodyPr>
            <a:normAutofit lnSpcReduction="10000"/>
          </a:bodyPr>
          <a:lstStyle/>
          <a:p>
            <a:endParaRPr lang="en-US"/>
          </a:p>
          <a:p>
            <a:r>
              <a:rPr lang="en-US"/>
              <a:t>National Assoc. of Charitable Gift Planners-  Charitablegiftplanners.org</a:t>
            </a:r>
          </a:p>
          <a:p>
            <a:r>
              <a:rPr lang="en-US"/>
              <a:t>Association of Fundraising Professionals- Afpglobal.org</a:t>
            </a:r>
          </a:p>
          <a:p>
            <a:r>
              <a:rPr lang="en-US"/>
              <a:t>Russell James- Encouragegenerosity.com</a:t>
            </a:r>
          </a:p>
          <a:p>
            <a:r>
              <a:rPr lang="en-US"/>
              <a:t>Crescendo- Crescendointeractive.com</a:t>
            </a:r>
          </a:p>
          <a:p>
            <a:r>
              <a:rPr lang="en-US"/>
              <a:t>Advancement Resources- Advancementresources.org</a:t>
            </a:r>
          </a:p>
          <a:p>
            <a:pPr lvl="1"/>
            <a:r>
              <a:rPr lang="en-US"/>
              <a:t>“The Art and Science of Donor Development”- Donor cultivation &amp; solicitation</a:t>
            </a:r>
          </a:p>
          <a:p>
            <a:r>
              <a:rPr lang="en-US"/>
              <a:t>Stelter- Stelter.com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19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60B011-79F0-D568-E161-4950DF90E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588" y="1791135"/>
            <a:ext cx="4009412" cy="1993466"/>
          </a:xfrm>
        </p:spPr>
        <p:txBody>
          <a:bodyPr>
            <a:normAutofit fontScale="92500" lnSpcReduction="20000"/>
          </a:bodyPr>
          <a:lstStyle/>
          <a:p>
            <a:r>
              <a:rPr lang="en-US" sz="2400"/>
              <a:t>“The true meaning of life is to   </a:t>
            </a:r>
          </a:p>
          <a:p>
            <a:r>
              <a:rPr lang="en-US" sz="2400"/>
              <a:t>plant trees under whose shade </a:t>
            </a:r>
          </a:p>
          <a:p>
            <a:r>
              <a:rPr lang="en-US" sz="2400"/>
              <a:t>you do not expect to sit.”</a:t>
            </a:r>
          </a:p>
          <a:p>
            <a:r>
              <a:rPr lang="en-US" sz="2000"/>
              <a:t>				</a:t>
            </a:r>
          </a:p>
          <a:p>
            <a:r>
              <a:rPr lang="en-US" sz="2000"/>
              <a:t>		      </a:t>
            </a:r>
            <a:r>
              <a:rPr lang="en-US" sz="1900"/>
              <a:t>- Nelson Henderson</a:t>
            </a:r>
          </a:p>
        </p:txBody>
      </p:sp>
      <p:pic>
        <p:nvPicPr>
          <p:cNvPr id="1026" name="Picture 2" descr="Granddaughter and grandmother holding plant close up ">
            <a:extLst>
              <a:ext uri="{FF2B5EF4-FFF2-40B4-BE49-F238E27FC236}">
                <a16:creationId xmlns:a16="http://schemas.microsoft.com/office/drawing/2014/main" id="{37699AD8-1E11-00FE-CDF8-E50E7C4C8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64" y="1540934"/>
            <a:ext cx="4138966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9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C061B-02FE-E01C-2066-10B7B36F9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EC1F-BC12-6624-8A98-FEB80892E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sz="3100"/>
              <a:t>Why invest time and money in </a:t>
            </a:r>
            <a:br>
              <a:rPr lang="en-US" sz="3100"/>
            </a:br>
            <a:r>
              <a:rPr lang="en-US" sz="3100"/>
              <a:t>planned giving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7B8D7-28A6-9AE3-8A48-5746E427B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5235"/>
            <a:ext cx="3848100" cy="2362522"/>
          </a:xfrm>
        </p:spPr>
        <p:txBody>
          <a:bodyPr>
            <a:normAutofit fontScale="85000" lnSpcReduction="20000"/>
          </a:bodyPr>
          <a:lstStyle/>
          <a:p>
            <a:pPr marL="58738" indent="0">
              <a:buNone/>
            </a:pPr>
            <a:endParaRPr lang="en-US"/>
          </a:p>
          <a:p>
            <a:pPr marL="58738" indent="0">
              <a:buNone/>
            </a:pPr>
            <a:endParaRPr lang="en-US"/>
          </a:p>
          <a:p>
            <a:pPr marL="58738" indent="0">
              <a:buNone/>
            </a:pPr>
            <a:r>
              <a:rPr lang="en-US" sz="2000"/>
              <a:t>Average U.S Charitable Planned Gift= </a:t>
            </a:r>
            <a:r>
              <a:rPr lang="en-US" sz="2000" b="1"/>
              <a:t> </a:t>
            </a:r>
          </a:p>
          <a:p>
            <a:pPr marL="58738" indent="0">
              <a:buNone/>
            </a:pPr>
            <a:endParaRPr lang="en-US" b="1"/>
          </a:p>
          <a:p>
            <a:pPr marL="58738" indent="0">
              <a:buNone/>
            </a:pPr>
            <a:r>
              <a:rPr lang="en-US" b="1"/>
              <a:t>	        </a:t>
            </a:r>
            <a:r>
              <a:rPr lang="en-US" sz="3500" b="1"/>
              <a:t>$50,000 </a:t>
            </a:r>
          </a:p>
          <a:p>
            <a:pPr marL="58738" indent="0">
              <a:buNone/>
            </a:pPr>
            <a:endParaRPr lang="en-US" b="1"/>
          </a:p>
          <a:p>
            <a:pPr marL="58738" indent="0">
              <a:buNone/>
            </a:pPr>
            <a:r>
              <a:rPr lang="en-US" b="1"/>
              <a:t>					</a:t>
            </a:r>
          </a:p>
        </p:txBody>
      </p:sp>
      <p:pic>
        <p:nvPicPr>
          <p:cNvPr id="1026" name="Picture 2" descr="23,452 Money Bag Illustrations &amp; Clip Art - iStock | Money ...">
            <a:extLst>
              <a:ext uri="{FF2B5EF4-FFF2-40B4-BE49-F238E27FC236}">
                <a16:creationId xmlns:a16="http://schemas.microsoft.com/office/drawing/2014/main" id="{EE5635A2-B171-B2E9-7E2F-71ABBB9F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5" r="1" b="12741"/>
          <a:stretch/>
        </p:blipFill>
        <p:spPr bwMode="auto">
          <a:xfrm>
            <a:off x="4667250" y="1475235"/>
            <a:ext cx="3848100" cy="236252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4315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675400" y="1151930"/>
            <a:ext cx="3184473" cy="318084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947751-2C8D-D7A2-CC76-AFA72B67CCC9}"/>
              </a:ext>
            </a:extLst>
          </p:cNvPr>
          <p:cNvSpPr txBox="1">
            <a:spLocks/>
          </p:cNvSpPr>
          <p:nvPr/>
        </p:nvSpPr>
        <p:spPr>
          <a:xfrm>
            <a:off x="628650" y="346730"/>
            <a:ext cx="518905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41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/>
              <a:t>Planned Giving in Context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2EBDE-A5B2-8B85-AC90-DB02BD5619C6}"/>
              </a:ext>
            </a:extLst>
          </p:cNvPr>
          <p:cNvSpPr txBox="1"/>
          <p:nvPr/>
        </p:nvSpPr>
        <p:spPr>
          <a:xfrm>
            <a:off x="3761834" y="192733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Planned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DFB60-C290-D1DA-C58A-BFADEF2455D1}"/>
              </a:ext>
            </a:extLst>
          </p:cNvPr>
          <p:cNvSpPr txBox="1"/>
          <p:nvPr/>
        </p:nvSpPr>
        <p:spPr>
          <a:xfrm>
            <a:off x="3883515" y="2803633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Major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E05D69-F213-088C-929A-B3D7D1D0AC4F}"/>
              </a:ext>
            </a:extLst>
          </p:cNvPr>
          <p:cNvSpPr txBox="1"/>
          <p:nvPr/>
        </p:nvSpPr>
        <p:spPr>
          <a:xfrm>
            <a:off x="3814585" y="368829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Annual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207B26-7F9F-D485-DF8E-DFD023CE04CC}"/>
              </a:ext>
            </a:extLst>
          </p:cNvPr>
          <p:cNvCxnSpPr/>
          <p:nvPr/>
        </p:nvCxnSpPr>
        <p:spPr>
          <a:xfrm>
            <a:off x="3581400" y="2514600"/>
            <a:ext cx="1371083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A4D1F6-5595-81B7-1C91-A45562D90CEA}"/>
              </a:ext>
            </a:extLst>
          </p:cNvPr>
          <p:cNvCxnSpPr>
            <a:cxnSpLocks/>
          </p:cNvCxnSpPr>
          <p:nvPr/>
        </p:nvCxnSpPr>
        <p:spPr>
          <a:xfrm>
            <a:off x="3131820" y="3390900"/>
            <a:ext cx="225552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68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DF8EA1-BD54-EE32-8164-C2742803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91" y="899158"/>
            <a:ext cx="4543240" cy="3410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345B8C-0F6D-D758-7524-42785E6B58B7}"/>
              </a:ext>
            </a:extLst>
          </p:cNvPr>
          <p:cNvSpPr txBox="1"/>
          <p:nvPr/>
        </p:nvSpPr>
        <p:spPr>
          <a:xfrm>
            <a:off x="6962931" y="4156262"/>
            <a:ext cx="113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*James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EE4BFAF-5F8A-DBAB-8D40-C14EBC0F7887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413F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Impact of Planned Giving on Outright Giving</a:t>
            </a:r>
          </a:p>
        </p:txBody>
      </p:sp>
    </p:spTree>
    <p:extLst>
      <p:ext uri="{BB962C8B-B14F-4D97-AF65-F5344CB8AC3E}">
        <p14:creationId xmlns:p14="http://schemas.microsoft.com/office/powerpoint/2010/main" val="326962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3723280"/>
              </p:ext>
            </p:extLst>
          </p:nvPr>
        </p:nvGraphicFramePr>
        <p:xfrm>
          <a:off x="1072944" y="1144039"/>
          <a:ext cx="6828996" cy="346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A9AE35C-9EAD-A335-AE06-34614C45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Planned Gifts by Type</a:t>
            </a:r>
          </a:p>
        </p:txBody>
      </p:sp>
    </p:spTree>
    <p:extLst>
      <p:ext uri="{BB962C8B-B14F-4D97-AF65-F5344CB8AC3E}">
        <p14:creationId xmlns:p14="http://schemas.microsoft.com/office/powerpoint/2010/main" val="37319009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3A768A-57E9-D3D2-0F04-8EBAC4DA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Bequest (Will or Trust)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2010B9-6ADA-D6F7-A7BC-728E017F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57" y="907311"/>
            <a:ext cx="7886700" cy="3771013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b="1" i="0">
              <a:solidFill>
                <a:srgbClr val="000000"/>
              </a:solidFill>
              <a:effectLst/>
              <a:latin typeface="titillium-web"/>
            </a:endParaRPr>
          </a:p>
          <a:p>
            <a:pPr algn="l"/>
            <a:r>
              <a:rPr lang="en-US" sz="2300" b="1" i="0">
                <a:solidFill>
                  <a:srgbClr val="000000"/>
                </a:solidFill>
                <a:effectLst/>
                <a:latin typeface="titillium-web"/>
              </a:rPr>
              <a:t>Bequest Benefits</a:t>
            </a:r>
          </a:p>
          <a:p>
            <a:pPr lvl="1"/>
            <a:r>
              <a:rPr lang="en-US" sz="2300" i="0">
                <a:solidFill>
                  <a:srgbClr val="000000"/>
                </a:solidFill>
                <a:effectLst/>
                <a:latin typeface="titillium-web"/>
              </a:rPr>
              <a:t>Revocable</a:t>
            </a:r>
          </a:p>
          <a:p>
            <a:pPr lvl="1"/>
            <a:r>
              <a:rPr lang="en-US" sz="2300">
                <a:solidFill>
                  <a:srgbClr val="000000"/>
                </a:solidFill>
                <a:latin typeface="titillium-web"/>
              </a:rPr>
              <a:t>Can be modified</a:t>
            </a:r>
          </a:p>
          <a:p>
            <a:pPr lvl="2"/>
            <a:r>
              <a:rPr lang="en-US" sz="2300" i="0">
                <a:solidFill>
                  <a:srgbClr val="000000"/>
                </a:solidFill>
                <a:effectLst/>
                <a:latin typeface="titillium-web"/>
              </a:rPr>
              <a:t>Will- Codicil</a:t>
            </a:r>
          </a:p>
          <a:p>
            <a:pPr lvl="2"/>
            <a:r>
              <a:rPr lang="en-US" sz="2300">
                <a:solidFill>
                  <a:srgbClr val="000000"/>
                </a:solidFill>
                <a:latin typeface="titillium-web"/>
              </a:rPr>
              <a:t>Trust- Amendment</a:t>
            </a:r>
            <a:endParaRPr lang="en-US" sz="2300" i="0">
              <a:solidFill>
                <a:srgbClr val="000000"/>
              </a:solidFill>
              <a:effectLst/>
              <a:latin typeface="titillium-web"/>
            </a:endParaRPr>
          </a:p>
          <a:p>
            <a:pPr lvl="1"/>
            <a:r>
              <a:rPr lang="en-US" sz="2300" i="0">
                <a:solidFill>
                  <a:srgbClr val="000000"/>
                </a:solidFill>
                <a:effectLst/>
                <a:latin typeface="titillium-web"/>
              </a:rPr>
              <a:t>Donor designated purpose</a:t>
            </a:r>
          </a:p>
          <a:p>
            <a:pPr lvl="1"/>
            <a:r>
              <a:rPr lang="en-US" sz="2300" i="0">
                <a:solidFill>
                  <a:srgbClr val="000000"/>
                </a:solidFill>
                <a:effectLst/>
                <a:latin typeface="titillium-web"/>
              </a:rPr>
              <a:t>Modest expense</a:t>
            </a:r>
          </a:p>
          <a:p>
            <a:pPr lvl="2"/>
            <a:r>
              <a:rPr lang="en-US" sz="2100" i="0">
                <a:solidFill>
                  <a:srgbClr val="000000"/>
                </a:solidFill>
                <a:effectLst/>
                <a:latin typeface="titillium-web"/>
              </a:rPr>
              <a:t>Will- $1,000</a:t>
            </a:r>
          </a:p>
          <a:p>
            <a:pPr lvl="2"/>
            <a:r>
              <a:rPr lang="en-US" sz="1900" i="0">
                <a:solidFill>
                  <a:srgbClr val="000000"/>
                </a:solidFill>
                <a:effectLst/>
                <a:latin typeface="titillium-web"/>
              </a:rPr>
              <a:t>Trust- $3,000</a:t>
            </a:r>
          </a:p>
          <a:p>
            <a:pPr lvl="1"/>
            <a:r>
              <a:rPr lang="en-US" sz="2400" i="0">
                <a:solidFill>
                  <a:srgbClr val="000000"/>
                </a:solidFill>
                <a:effectLst/>
                <a:latin typeface="titillium-web"/>
              </a:rPr>
              <a:t>Can disclaim</a:t>
            </a:r>
            <a:br>
              <a:rPr lang="en-US" i="0">
                <a:solidFill>
                  <a:srgbClr val="000000"/>
                </a:solidFill>
                <a:effectLst/>
                <a:latin typeface="titillium-web"/>
              </a:rPr>
            </a:br>
            <a:endParaRPr lang="en-US" i="0">
              <a:solidFill>
                <a:srgbClr val="000000"/>
              </a:solidFill>
              <a:effectLst/>
              <a:latin typeface="titillium-web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0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92EE-157D-2D35-AD08-94733409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Bequest Types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0AA3E4-02AC-BC8B-934D-4015566B2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5235"/>
            <a:ext cx="7886700" cy="2855760"/>
          </a:xfrm>
        </p:spPr>
        <p:txBody>
          <a:bodyPr>
            <a:normAutofit lnSpcReduction="10000"/>
          </a:bodyPr>
          <a:lstStyle/>
          <a:p>
            <a:r>
              <a:rPr lang="en-US"/>
              <a:t>Specific (Dollar amount, personal property, real estate)</a:t>
            </a:r>
          </a:p>
          <a:p>
            <a:pPr lvl="1"/>
            <a:r>
              <a:rPr lang="en-US"/>
              <a:t>Suggested language-</a:t>
            </a:r>
          </a:p>
          <a:p>
            <a:pPr marL="458787" lvl="1" indent="0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titillium-web"/>
              </a:rPr>
              <a:t>“I hereby give, devise and bequeath (</a:t>
            </a:r>
            <a:r>
              <a:rPr lang="en-US">
                <a:solidFill>
                  <a:srgbClr val="000000"/>
                </a:solidFill>
                <a:latin typeface="titillium-web"/>
              </a:rPr>
              <a:t>dollar amount or property or real estate description) </a:t>
            </a:r>
            <a:r>
              <a:rPr lang="en-US" b="0" i="0">
                <a:solidFill>
                  <a:srgbClr val="000000"/>
                </a:solidFill>
                <a:effectLst/>
                <a:latin typeface="titillium-web"/>
              </a:rPr>
              <a:t>to the Central Kansas Community Foundation, a nonprofit organization located at 400 S. Main St. #100, Newton, KS, 67114, Federal Tax ID #00-1234567, for the general use and purpose of the organization.”</a:t>
            </a:r>
            <a:endParaRPr lang="en-US"/>
          </a:p>
          <a:p>
            <a:r>
              <a:rPr lang="en-US"/>
              <a:t>Percentage</a:t>
            </a:r>
          </a:p>
          <a:p>
            <a:r>
              <a:rPr lang="en-US"/>
              <a:t>Residual</a:t>
            </a:r>
          </a:p>
          <a:p>
            <a:r>
              <a:rPr lang="en-US"/>
              <a:t>Contingent</a:t>
            </a:r>
          </a:p>
        </p:txBody>
      </p:sp>
    </p:spTree>
    <p:extLst>
      <p:ext uri="{BB962C8B-B14F-4D97-AF65-F5344CB8AC3E}">
        <p14:creationId xmlns:p14="http://schemas.microsoft.com/office/powerpoint/2010/main" val="2748118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CF Brand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67"/>
      </a:accent1>
      <a:accent2>
        <a:srgbClr val="F1B434"/>
      </a:accent2>
      <a:accent3>
        <a:srgbClr val="A5A5A5"/>
      </a:accent3>
      <a:accent4>
        <a:srgbClr val="F4C55C"/>
      </a:accent4>
      <a:accent5>
        <a:srgbClr val="5B9BD5"/>
      </a:accent5>
      <a:accent6>
        <a:srgbClr val="70AD47"/>
      </a:accent6>
      <a:hlink>
        <a:srgbClr val="006C67"/>
      </a:hlink>
      <a:folHlink>
        <a:srgbClr val="FFC000"/>
      </a:folHlink>
    </a:clrScheme>
    <a:fontScheme name="WCF Fonts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F PowerPoint Temp" id="{EA7C2252-A9B0-4FB7-AEA8-4571C8626F79}" vid="{9A220B41-A08B-4B63-B88B-883089224C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A97702704B64587DE054712B5FA61" ma:contentTypeVersion="15" ma:contentTypeDescription="Create a new document." ma:contentTypeScope="" ma:versionID="9931e93bec2414702e1cecf5ca8eab90">
  <xsd:schema xmlns:xsd="http://www.w3.org/2001/XMLSchema" xmlns:xs="http://www.w3.org/2001/XMLSchema" xmlns:p="http://schemas.microsoft.com/office/2006/metadata/properties" xmlns:ns2="70d43f85-66fa-4248-94b0-3e48cfcf4f83" xmlns:ns3="a92c7646-f5a5-48c3-8a57-d4d9c6b2dc53" targetNamespace="http://schemas.microsoft.com/office/2006/metadata/properties" ma:root="true" ma:fieldsID="06157bf36e80a09166de34729786549f" ns2:_="" ns3:_="">
    <xsd:import namespace="70d43f85-66fa-4248-94b0-3e48cfcf4f83"/>
    <xsd:import namespace="a92c7646-f5a5-48c3-8a57-d4d9c6b2d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d43f85-66fa-4248-94b0-3e48cfcf4f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c6b4d5e-4229-4cae-b0c5-c76ed3aaaa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7646-f5a5-48c3-8a57-d4d9c6b2dc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409033c-ef21-49ed-8430-a945af8fa29d}" ma:internalName="TaxCatchAll" ma:showField="CatchAllData" ma:web="a92c7646-f5a5-48c3-8a57-d4d9c6b2d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2c7646-f5a5-48c3-8a57-d4d9c6b2dc53" xsi:nil="true"/>
    <lcf76f155ced4ddcb4097134ff3c332f xmlns="70d43f85-66fa-4248-94b0-3e48cfcf4f8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9261BA-F2EE-46A9-BD5C-A621940CBBFE}">
  <ds:schemaRefs>
    <ds:schemaRef ds:uri="70d43f85-66fa-4248-94b0-3e48cfcf4f83"/>
    <ds:schemaRef ds:uri="a92c7646-f5a5-48c3-8a57-d4d9c6b2dc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3E452D-4142-4E4E-B168-5231AB9FBDB3}">
  <ds:schemaRefs>
    <ds:schemaRef ds:uri="70d43f85-66fa-4248-94b0-3e48cfcf4f83"/>
    <ds:schemaRef ds:uri="a92c7646-f5a5-48c3-8a57-d4d9c6b2dc5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8A33C54-079A-4C56-AD2F-74B1492CC7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37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What You Are Thinking</vt:lpstr>
      <vt:lpstr>Why invest time and money in  planned giving ?</vt:lpstr>
      <vt:lpstr>Why invest time and money in  planned giving ?</vt:lpstr>
      <vt:lpstr>PowerPoint Presentation</vt:lpstr>
      <vt:lpstr>PowerPoint Presentation</vt:lpstr>
      <vt:lpstr>Planned Gifts by Type</vt:lpstr>
      <vt:lpstr>Bequest (Will or Trust)</vt:lpstr>
      <vt:lpstr>Bequest Types</vt:lpstr>
      <vt:lpstr>Beneficiary Designations</vt:lpstr>
      <vt:lpstr>Beneficiary Designation Benefits</vt:lpstr>
      <vt:lpstr>IRA Considerations</vt:lpstr>
      <vt:lpstr>Life Insurance</vt:lpstr>
      <vt:lpstr>Charitable Gift Annuity</vt:lpstr>
      <vt:lpstr>Other- POD and TOD</vt:lpstr>
      <vt:lpstr>Planning Disconnect</vt:lpstr>
      <vt:lpstr>What do These People Have in Common?</vt:lpstr>
      <vt:lpstr>U.S. Population Over Age 50</vt:lpstr>
      <vt:lpstr>Donor Behavior</vt:lpstr>
      <vt:lpstr>Planned Giving Perspectives</vt:lpstr>
      <vt:lpstr>Reality of Mortality</vt:lpstr>
      <vt:lpstr>Good intentions</vt:lpstr>
      <vt:lpstr>Death as a problem or opportunity</vt:lpstr>
      <vt:lpstr>Mortality Avoidance &amp; Solutions</vt:lpstr>
      <vt:lpstr>Prospects</vt:lpstr>
      <vt:lpstr>Avoidance Breakthrough</vt:lpstr>
      <vt:lpstr>PowerPoint Presentation</vt:lpstr>
      <vt:lpstr>Planned Giving Prospects</vt:lpstr>
      <vt:lpstr> </vt:lpstr>
      <vt:lpstr>Marketing Focus  </vt:lpstr>
      <vt:lpstr>Messaging</vt:lpstr>
      <vt:lpstr>PowerPoint Presentation</vt:lpstr>
      <vt:lpstr>What About Taxes ?</vt:lpstr>
      <vt:lpstr>Planned Giving Advisory Council</vt:lpstr>
      <vt:lpstr>Documentation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Community</dc:title>
  <dc:creator>Mike Lamb</dc:creator>
  <cp:revision>1</cp:revision>
  <cp:lastPrinted>2024-11-07T15:11:49Z</cp:lastPrinted>
  <dcterms:created xsi:type="dcterms:W3CDTF">2024-03-28T19:24:10Z</dcterms:created>
  <dcterms:modified xsi:type="dcterms:W3CDTF">2025-02-24T16:50:33Z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0x010100960A97702704B64587DE054712B5FA61</vt:lpwstr>
  </property>
  <property fmtid="{D5CDD505-2E9C-101B-9397-08002B2CF9AE}" pid="3" name="MediaServiceImageTags">
    <vt:lpwstr/>
  </property>
</Properties>
</file>